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3" r:id="rId2"/>
    <p:sldId id="331" r:id="rId3"/>
    <p:sldId id="439" r:id="rId4"/>
    <p:sldId id="418" r:id="rId5"/>
    <p:sldId id="419" r:id="rId6"/>
    <p:sldId id="441" r:id="rId7"/>
    <p:sldId id="420" r:id="rId8"/>
    <p:sldId id="422" r:id="rId9"/>
    <p:sldId id="423" r:id="rId10"/>
    <p:sldId id="429" r:id="rId11"/>
    <p:sldId id="449" r:id="rId12"/>
    <p:sldId id="424" r:id="rId13"/>
    <p:sldId id="430" r:id="rId14"/>
    <p:sldId id="428" r:id="rId15"/>
    <p:sldId id="417" r:id="rId16"/>
    <p:sldId id="426" r:id="rId17"/>
    <p:sldId id="427" r:id="rId18"/>
    <p:sldId id="450" r:id="rId19"/>
    <p:sldId id="454" r:id="rId20"/>
    <p:sldId id="455" r:id="rId21"/>
    <p:sldId id="457" r:id="rId22"/>
    <p:sldId id="459" r:id="rId23"/>
    <p:sldId id="433" r:id="rId24"/>
    <p:sldId id="447" r:id="rId25"/>
    <p:sldId id="436" r:id="rId26"/>
    <p:sldId id="440" r:id="rId27"/>
    <p:sldId id="448" r:id="rId28"/>
    <p:sldId id="452" r:id="rId29"/>
    <p:sldId id="435" r:id="rId30"/>
    <p:sldId id="445" r:id="rId31"/>
    <p:sldId id="443" r:id="rId32"/>
    <p:sldId id="444" r:id="rId33"/>
    <p:sldId id="442" r:id="rId34"/>
    <p:sldId id="446" r:id="rId35"/>
    <p:sldId id="332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gra Dishner" initials="AD" lastIdx="8" clrIdx="0">
    <p:extLst>
      <p:ext uri="{19B8F6BF-5375-455C-9EA6-DF929625EA0E}">
        <p15:presenceInfo xmlns:p15="http://schemas.microsoft.com/office/powerpoint/2012/main" userId="S::amd0072@mail.wvu.edu::a81e5449-1c9b-477d-bbe9-c45aea2b6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855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17" autoAdjust="0"/>
  </p:normalViewPr>
  <p:slideViewPr>
    <p:cSldViewPr snapToGrid="0" showGuides="1">
      <p:cViewPr varScale="1">
        <p:scale>
          <a:sx n="106" d="100"/>
          <a:sy n="106" d="100"/>
        </p:scale>
        <p:origin x="732" y="102"/>
      </p:cViewPr>
      <p:guideLst>
        <p:guide orient="horz" pos="410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1AFE6-C230-41BD-B67A-F00C9DC53F5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0E7E-A73D-4D9F-80E1-A4CD8DF5D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DC076185-F0FF-4ADF-81A9-36A140297F82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B99D4ECF-9538-4F75-A5D8-A11E203D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9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0C33-F185-2746-956E-EF7964142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0C33-F185-2746-956E-EF7964142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4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3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wvu.edu/registration/registration-errors-messag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950" y="775316"/>
            <a:ext cx="10198100" cy="1795868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HelveticaNeueLT Std Blk Cn" panose="020B0806030702040204" pitchFamily="34" charset="0"/>
              </a:rPr>
              <a:t>Schedule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906162"/>
            <a:ext cx="9144000" cy="276341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AAA00"/>
                </a:solidFill>
                <a:latin typeface="HelveticaNeueLT Std" panose="020B0604020202020204" pitchFamily="34" charset="0"/>
              </a:rPr>
              <a:t>How to Devise an Ideal Spring Schedule</a:t>
            </a:r>
          </a:p>
          <a:p>
            <a:br>
              <a:rPr lang="en-US" sz="3200" dirty="0">
                <a:solidFill>
                  <a:schemeClr val="bg1"/>
                </a:solidFill>
                <a:latin typeface="HelveticaNeueLT Std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NeueLT Std" panose="020B0604020202020204" pitchFamily="34" charset="0"/>
              </a:rPr>
              <a:t>Presented by the Student Success Center</a:t>
            </a:r>
            <a:endParaRPr lang="en-US" sz="3600" dirty="0">
              <a:solidFill>
                <a:srgbClr val="EAAA0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5770563"/>
            <a:ext cx="3594100" cy="6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4" y="442546"/>
            <a:ext cx="10972800" cy="576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breaks</a:t>
            </a:r>
          </a:p>
          <a:p>
            <a:pPr marL="0" indent="0">
              <a:buNone/>
            </a:pPr>
            <a:endParaRPr lang="en-US" sz="293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EA22B-86F6-4152-8D04-6304AE50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74" y="1622274"/>
            <a:ext cx="5528529" cy="3998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BC57F-7EB7-41AA-95DF-BD781DFEF960}"/>
              </a:ext>
            </a:extLst>
          </p:cNvPr>
          <p:cNvSpPr txBox="1"/>
          <p:nvPr/>
        </p:nvSpPr>
        <p:spPr>
          <a:xfrm>
            <a:off x="932040" y="1622274"/>
            <a:ext cx="3842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855"/>
                </a:solidFill>
              </a:rPr>
              <a:t>Add in work, meal, or practice times so classes that interfere won’t be shown.</a:t>
            </a:r>
          </a:p>
        </p:txBody>
      </p:sp>
    </p:spTree>
    <p:extLst>
      <p:ext uri="{BB962C8B-B14F-4D97-AF65-F5344CB8AC3E}">
        <p14:creationId xmlns:p14="http://schemas.microsoft.com/office/powerpoint/2010/main" val="336462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19" y="442545"/>
            <a:ext cx="10972800" cy="565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to build!</a:t>
            </a:r>
          </a:p>
          <a:p>
            <a:r>
              <a:rPr lang="en-US" sz="4000" dirty="0">
                <a:solidFill>
                  <a:srgbClr val="002855"/>
                </a:solidFill>
              </a:rPr>
              <a:t> </a:t>
            </a:r>
            <a:r>
              <a:rPr lang="en-US" sz="3600" dirty="0">
                <a:solidFill>
                  <a:srgbClr val="002855"/>
                </a:solidFill>
              </a:rPr>
              <a:t>Click on </a:t>
            </a:r>
            <a:r>
              <a:rPr lang="en-US" sz="3600" b="1" i="1" dirty="0">
                <a:solidFill>
                  <a:srgbClr val="002855"/>
                </a:solidFill>
              </a:rPr>
              <a:t>Add Course</a:t>
            </a:r>
            <a:endParaRPr lang="en-US" sz="4000" b="1" i="1" cap="all" dirty="0">
              <a:solidFill>
                <a:srgbClr val="002855"/>
              </a:solidFill>
              <a:latin typeface="Helvetica LT Std" panose="020B0504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37668-2BCB-4047-8FFA-219DE62A6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0"/>
          <a:stretch/>
        </p:blipFill>
        <p:spPr>
          <a:xfrm>
            <a:off x="1611735" y="2827232"/>
            <a:ext cx="8612767" cy="12035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35E533-0B56-4C32-B984-7711CCBAB109}"/>
              </a:ext>
            </a:extLst>
          </p:cNvPr>
          <p:cNvSpPr/>
          <p:nvPr/>
        </p:nvSpPr>
        <p:spPr>
          <a:xfrm>
            <a:off x="4457700" y="2901820"/>
            <a:ext cx="1392594" cy="720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3679F1-2135-B2E4-3F61-A9F6F6ACF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75" y="2272888"/>
            <a:ext cx="5930759" cy="26571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19" y="442545"/>
            <a:ext cx="10972800" cy="565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to build!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C00F4-EA3E-4AF4-900F-77D95111D54B}"/>
              </a:ext>
            </a:extLst>
          </p:cNvPr>
          <p:cNvSpPr txBox="1"/>
          <p:nvPr/>
        </p:nvSpPr>
        <p:spPr>
          <a:xfrm>
            <a:off x="724893" y="1979733"/>
            <a:ext cx="4194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Begin typing the Subject of the course you want (Ex. ENGR)  or use the dropdown and scroll to find it.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AE7886-639D-40C4-8967-F4E90BEC043A}"/>
              </a:ext>
            </a:extLst>
          </p:cNvPr>
          <p:cNvSpPr/>
          <p:nvPr/>
        </p:nvSpPr>
        <p:spPr>
          <a:xfrm>
            <a:off x="7305487" y="3137171"/>
            <a:ext cx="3657600" cy="583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AD96A-5469-8416-8ED4-6694642D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68"/>
          <a:stretch>
            <a:fillRect/>
          </a:stretch>
        </p:blipFill>
        <p:spPr>
          <a:xfrm>
            <a:off x="5662246" y="1665838"/>
            <a:ext cx="5133560" cy="434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32" y="414763"/>
            <a:ext cx="105156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pre-</a:t>
            </a:r>
            <a:r>
              <a:rPr lang="en-US" sz="5400" cap="all" dirty="0" err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endParaRPr lang="en-US" sz="5400" cap="all" dirty="0">
              <a:solidFill>
                <a:srgbClr val="EAA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49D6-7A78-49A1-A0EB-4351AE1E68BE}"/>
              </a:ext>
            </a:extLst>
          </p:cNvPr>
          <p:cNvSpPr txBox="1"/>
          <p:nvPr/>
        </p:nvSpPr>
        <p:spPr>
          <a:xfrm>
            <a:off x="663132" y="1397977"/>
            <a:ext cx="4999114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Select the Course </a:t>
            </a:r>
          </a:p>
          <a:p>
            <a:pPr lvl="1"/>
            <a:r>
              <a:rPr lang="en-US" sz="3200" dirty="0">
                <a:solidFill>
                  <a:srgbClr val="002855"/>
                </a:solidFill>
              </a:rPr>
              <a:t>you are looking for.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85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Pre-requisite course information is in the description.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855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855"/>
                </a:solidFill>
              </a:rPr>
              <a:t>PR = pre-requisite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855"/>
                </a:solidFill>
              </a:rPr>
              <a:t>CONC = concurrent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285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Note: Sometimes WVU and Tech PRs are different.</a:t>
            </a:r>
            <a:endParaRPr lang="en-US" sz="3200" dirty="0">
              <a:solidFill>
                <a:srgbClr val="00285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F7C42-5CFF-4537-AAB4-1DC98682AF1C}"/>
              </a:ext>
            </a:extLst>
          </p:cNvPr>
          <p:cNvSpPr txBox="1"/>
          <p:nvPr/>
        </p:nvSpPr>
        <p:spPr>
          <a:xfrm>
            <a:off x="6355242" y="5882288"/>
            <a:ext cx="4547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Next, click </a:t>
            </a:r>
            <a:r>
              <a:rPr lang="en-US" sz="3200" b="1" i="1" dirty="0">
                <a:solidFill>
                  <a:srgbClr val="002855"/>
                </a:solidFill>
              </a:rPr>
              <a:t>Add Course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114595-2828-4E26-853E-108D9903609E}"/>
              </a:ext>
            </a:extLst>
          </p:cNvPr>
          <p:cNvSpPr/>
          <p:nvPr/>
        </p:nvSpPr>
        <p:spPr>
          <a:xfrm>
            <a:off x="5904238" y="3583893"/>
            <a:ext cx="3472975" cy="559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F623C5-F3F6-440B-99D4-F77568CD7E25}"/>
              </a:ext>
            </a:extLst>
          </p:cNvPr>
          <p:cNvCxnSpPr>
            <a:cxnSpLocks/>
          </p:cNvCxnSpPr>
          <p:nvPr/>
        </p:nvCxnSpPr>
        <p:spPr>
          <a:xfrm>
            <a:off x="4132385" y="1907931"/>
            <a:ext cx="3543706" cy="951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973E7A1-4AFA-186B-F528-0B34934A9250}"/>
              </a:ext>
            </a:extLst>
          </p:cNvPr>
          <p:cNvSpPr/>
          <p:nvPr/>
        </p:nvSpPr>
        <p:spPr>
          <a:xfrm>
            <a:off x="9533299" y="5468293"/>
            <a:ext cx="1128061" cy="5461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E028B-5A28-43ED-8831-11927BCA46CB}"/>
              </a:ext>
            </a:extLst>
          </p:cNvPr>
          <p:cNvPicPr/>
          <p:nvPr/>
        </p:nvPicPr>
        <p:blipFill rotWithShape="1">
          <a:blip r:embed="rId3"/>
          <a:srcRect l="41417" t="21763" r="48099" b="47658"/>
          <a:stretch/>
        </p:blipFill>
        <p:spPr bwMode="auto">
          <a:xfrm>
            <a:off x="907382" y="2787162"/>
            <a:ext cx="5128846" cy="2673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8339"/>
            <a:ext cx="11277600" cy="4063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2855"/>
                </a:solidFill>
              </a:rPr>
              <a:t>In the Add Courses Menu, you can also choose to Search by Course Attribute.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This is helpful when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                                            	 	looking for GEF courses.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	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	   Be sure to </a:t>
            </a:r>
            <a:r>
              <a:rPr lang="en-US" sz="3200" u="sng" dirty="0">
                <a:solidFill>
                  <a:srgbClr val="002855"/>
                </a:solidFill>
              </a:rPr>
              <a:t>not</a:t>
            </a:r>
            <a:r>
              <a:rPr lang="en-US" sz="3200" dirty="0">
                <a:solidFill>
                  <a:srgbClr val="002855"/>
                </a:solidFill>
              </a:rPr>
              <a:t> select GECs.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9E9693-C212-4DC5-99A6-8DD6C8969827}"/>
              </a:ext>
            </a:extLst>
          </p:cNvPr>
          <p:cNvSpPr/>
          <p:nvPr/>
        </p:nvSpPr>
        <p:spPr>
          <a:xfrm>
            <a:off x="2642532" y="2701253"/>
            <a:ext cx="1342238" cy="662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</a:t>
            </a:r>
            <a:endParaRPr lang="en-US" sz="4800" dirty="0">
              <a:solidFill>
                <a:srgbClr val="F0B31C"/>
              </a:solidFill>
              <a:latin typeface="Impact" panose="020B080603090205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17640"/>
            <a:ext cx="10874928" cy="4348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Schedule Builder will allow you to add any course to your schedule, </a:t>
            </a:r>
            <a:r>
              <a:rPr lang="en-US" sz="3200" u="sng" dirty="0">
                <a:solidFill>
                  <a:srgbClr val="002855"/>
                </a:solidFill>
              </a:rPr>
              <a:t>regardless if it is one you are eligible to register for</a:t>
            </a:r>
            <a:r>
              <a:rPr lang="en-US" sz="3200" dirty="0">
                <a:solidFill>
                  <a:srgbClr val="002855"/>
                </a:solidFill>
              </a:rPr>
              <a:t>. </a:t>
            </a:r>
          </a:p>
          <a:p>
            <a:pPr lvl="1"/>
            <a:endParaRPr lang="en-US" sz="3200" dirty="0">
              <a:solidFill>
                <a:srgbClr val="002855"/>
              </a:solidFill>
            </a:endParaRPr>
          </a:p>
          <a:p>
            <a:pPr lvl="1"/>
            <a:r>
              <a:rPr lang="en-US" sz="3200" dirty="0">
                <a:solidFill>
                  <a:srgbClr val="002855"/>
                </a:solidFill>
              </a:rPr>
              <a:t>Be sure to check pre-requisite information and restrictions, as well as ensure it is a class offered by Tech.</a:t>
            </a:r>
          </a:p>
          <a:p>
            <a:pPr lvl="1"/>
            <a:endParaRPr lang="en-US" sz="3200" dirty="0">
              <a:solidFill>
                <a:srgbClr val="002855"/>
              </a:solidFill>
            </a:endParaRPr>
          </a:p>
          <a:p>
            <a:pPr lvl="1"/>
            <a:r>
              <a:rPr lang="en-US" sz="3200" b="1" dirty="0">
                <a:solidFill>
                  <a:srgbClr val="002855"/>
                </a:solidFill>
              </a:rPr>
              <a:t>Tech course sections begin with a T!</a:t>
            </a:r>
          </a:p>
        </p:txBody>
      </p:sp>
    </p:spTree>
    <p:extLst>
      <p:ext uri="{BB962C8B-B14F-4D97-AF65-F5344CB8AC3E}">
        <p14:creationId xmlns:p14="http://schemas.microsoft.com/office/powerpoint/2010/main" val="199621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tech courses…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9626"/>
            <a:ext cx="3984911" cy="370692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855"/>
                </a:solidFill>
              </a:rPr>
              <a:t>If you selected the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rgbClr val="002855"/>
                </a:solidFill>
              </a:rPr>
              <a:t>Off Campus/Online </a:t>
            </a:r>
            <a:r>
              <a:rPr lang="en-US" sz="3600" dirty="0">
                <a:solidFill>
                  <a:srgbClr val="002855"/>
                </a:solidFill>
              </a:rPr>
              <a:t>campus option, you must de-select other campus’ courses.</a:t>
            </a:r>
          </a:p>
          <a:p>
            <a:pPr marL="0" indent="0">
              <a:buNone/>
            </a:pPr>
            <a:endParaRPr lang="en-US" dirty="0">
              <a:solidFill>
                <a:srgbClr val="00285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8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DB1DE-E836-46E3-824B-2088BBA29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1" t="55305" r="18381" b="5802"/>
          <a:stretch/>
        </p:blipFill>
        <p:spPr>
          <a:xfrm>
            <a:off x="5333441" y="1690688"/>
            <a:ext cx="5510029" cy="32762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54107B-42AE-4316-98C6-FA6D856A2716}"/>
              </a:ext>
            </a:extLst>
          </p:cNvPr>
          <p:cNvCxnSpPr>
            <a:cxnSpLocks/>
          </p:cNvCxnSpPr>
          <p:nvPr/>
        </p:nvCxnSpPr>
        <p:spPr>
          <a:xfrm flipV="1">
            <a:off x="7535008" y="4633546"/>
            <a:ext cx="1107830" cy="808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FCE162-CDCD-40CC-A82C-A9A7D810FEDB}"/>
              </a:ext>
            </a:extLst>
          </p:cNvPr>
          <p:cNvSpPr txBox="1"/>
          <p:nvPr/>
        </p:nvSpPr>
        <p:spPr>
          <a:xfrm>
            <a:off x="5333440" y="5336546"/>
            <a:ext cx="361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Click </a:t>
            </a:r>
            <a:r>
              <a:rPr lang="en-US" sz="3600" b="1" i="1" dirty="0">
                <a:solidFill>
                  <a:srgbClr val="002855"/>
                </a:solidFill>
              </a:rPr>
              <a:t>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3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De-Select other courses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969" y="1434677"/>
            <a:ext cx="3048000" cy="379886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002855"/>
                </a:solidFill>
              </a:rPr>
              <a:t>Un-check the box next to any courses with a section that begins with something </a:t>
            </a:r>
            <a:r>
              <a:rPr lang="en-US" sz="3600" i="1" dirty="0">
                <a:solidFill>
                  <a:srgbClr val="002855"/>
                </a:solidFill>
              </a:rPr>
              <a:t>other than </a:t>
            </a:r>
            <a:r>
              <a:rPr lang="en-US" sz="3600" dirty="0">
                <a:solidFill>
                  <a:srgbClr val="002855"/>
                </a:solidFill>
              </a:rPr>
              <a:t>a 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9F8E9-388F-4621-80DA-BD986E30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48" y="1434677"/>
            <a:ext cx="3352800" cy="47529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272A49-36CB-4137-B3C8-6F0B75AC9151}"/>
              </a:ext>
            </a:extLst>
          </p:cNvPr>
          <p:cNvSpPr/>
          <p:nvPr/>
        </p:nvSpPr>
        <p:spPr>
          <a:xfrm>
            <a:off x="6096000" y="3334111"/>
            <a:ext cx="1793548" cy="1605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CF637-B35A-4B53-AFDF-BED6958306CD}"/>
              </a:ext>
            </a:extLst>
          </p:cNvPr>
          <p:cNvSpPr txBox="1"/>
          <p:nvPr/>
        </p:nvSpPr>
        <p:spPr>
          <a:xfrm>
            <a:off x="1595969" y="5195101"/>
            <a:ext cx="3126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2855"/>
                </a:solidFill>
              </a:rPr>
              <a:t>Click </a:t>
            </a:r>
            <a:r>
              <a:rPr lang="en-US" sz="3300" b="1" i="1" dirty="0">
                <a:solidFill>
                  <a:srgbClr val="002855"/>
                </a:solidFill>
              </a:rPr>
              <a:t>Save &amp; Close</a:t>
            </a:r>
          </a:p>
        </p:txBody>
      </p:sp>
    </p:spTree>
    <p:extLst>
      <p:ext uri="{BB962C8B-B14F-4D97-AF65-F5344CB8AC3E}">
        <p14:creationId xmlns:p14="http://schemas.microsoft.com/office/powerpoint/2010/main" val="335340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338-D595-4550-B96E-2619BA15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offered by other </a:t>
            </a:r>
            <a:r>
              <a:rPr lang="en-US" cap="all" dirty="0" err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wvu</a:t>
            </a:r>
            <a: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5D0AC-CD17-43AC-96BA-634A912FC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2855"/>
                </a:solidFill>
              </a:rPr>
              <a:t>Tech students may take classes online through Potomac State (Keyser) or WVU Morgantown campuses.</a:t>
            </a:r>
          </a:p>
          <a:p>
            <a:pPr lvl="2">
              <a:buFont typeface="Calibri" panose="020F0502020204030204" pitchFamily="34" charset="0"/>
              <a:buChar char="─"/>
            </a:pPr>
            <a:r>
              <a:rPr lang="en-US" sz="2900" dirty="0">
                <a:solidFill>
                  <a:srgbClr val="002855"/>
                </a:solidFill>
              </a:rPr>
              <a:t>Cannot register for them through Schedule Builder.</a:t>
            </a:r>
          </a:p>
          <a:p>
            <a:pPr lvl="2">
              <a:buFont typeface="Calibri" panose="020F0502020204030204" pitchFamily="34" charset="0"/>
              <a:buChar char="─"/>
            </a:pPr>
            <a:r>
              <a:rPr lang="en-US" sz="2900" dirty="0">
                <a:solidFill>
                  <a:srgbClr val="002855"/>
                </a:solidFill>
              </a:rPr>
              <a:t>Must complete a Dual Campus Request form.</a:t>
            </a:r>
          </a:p>
          <a:p>
            <a:pPr lvl="2">
              <a:buFont typeface="Calibri" panose="020F0502020204030204" pitchFamily="34" charset="0"/>
              <a:buChar char="─"/>
            </a:pPr>
            <a:r>
              <a:rPr lang="en-US" sz="2900" dirty="0">
                <a:solidFill>
                  <a:srgbClr val="002855"/>
                </a:solidFill>
              </a:rPr>
              <a:t>There may be additional fees associated.</a:t>
            </a:r>
          </a:p>
          <a:p>
            <a:pPr lvl="2">
              <a:buFont typeface="Calibri" panose="020F0502020204030204" pitchFamily="34" charset="0"/>
              <a:buChar char="─"/>
            </a:pPr>
            <a:r>
              <a:rPr lang="en-US" sz="2900" b="1" dirty="0">
                <a:solidFill>
                  <a:srgbClr val="002855"/>
                </a:solidFill>
              </a:rPr>
              <a:t>Consult the schedule of courses to identify restrictions and requirements</a:t>
            </a:r>
            <a:r>
              <a:rPr lang="en-US" sz="2900" dirty="0">
                <a:solidFill>
                  <a:srgbClr val="002855"/>
                </a:solidFill>
              </a:rPr>
              <a:t> (ex: limited to certain majors, ranks, or different pre-requisites).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9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32" y="4147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restrictions in the </a:t>
            </a:r>
            <a:r>
              <a:rPr lang="en-US" sz="5400" u="sng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courses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49D6-7A78-49A1-A0EB-4351AE1E68BE}"/>
              </a:ext>
            </a:extLst>
          </p:cNvPr>
          <p:cNvSpPr txBox="1"/>
          <p:nvPr/>
        </p:nvSpPr>
        <p:spPr>
          <a:xfrm>
            <a:off x="756163" y="1740326"/>
            <a:ext cx="5212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a new tab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Go 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Courses.wvu.edu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Find Spring 2026 in the drop down and select, click continue.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Many search options: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855"/>
                </a:solidFill>
              </a:rPr>
              <a:t>Subject field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855"/>
                </a:solidFill>
              </a:rPr>
              <a:t>Enter course number or 1% for just 100 level courses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855"/>
                </a:solidFill>
              </a:rPr>
              <a:t>Pick a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0360-EC65-463B-5E6B-F4E31026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831" y="1875320"/>
            <a:ext cx="4124901" cy="373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0551A6-D3D2-9F2F-CE37-FFD333449D35}"/>
              </a:ext>
            </a:extLst>
          </p:cNvPr>
          <p:cNvSpPr txBox="1"/>
          <p:nvPr/>
        </p:nvSpPr>
        <p:spPr>
          <a:xfrm>
            <a:off x="6744273" y="5858462"/>
            <a:ext cx="474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Search</a:t>
            </a:r>
            <a:r>
              <a:rPr lang="en-US" sz="3200" dirty="0">
                <a:solidFill>
                  <a:srgbClr val="002855"/>
                </a:solidFill>
              </a:rPr>
              <a:t> or hit Enter</a:t>
            </a:r>
          </a:p>
        </p:txBody>
      </p:sp>
    </p:spTree>
    <p:extLst>
      <p:ext uri="{BB962C8B-B14F-4D97-AF65-F5344CB8AC3E}">
        <p14:creationId xmlns:p14="http://schemas.microsoft.com/office/powerpoint/2010/main" val="387948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 err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Advisor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825625"/>
            <a:ext cx="7689783" cy="435133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2855"/>
                </a:solidFill>
              </a:rPr>
              <a:t>Each semester you need to meet with your advisor to approve your selected courses prior to being able to register. </a:t>
            </a:r>
          </a:p>
          <a:p>
            <a:pPr lvl="0"/>
            <a:endParaRPr lang="en-US" sz="3600" dirty="0">
              <a:solidFill>
                <a:srgbClr val="002855"/>
              </a:solidFill>
            </a:endParaRPr>
          </a:p>
          <a:p>
            <a:r>
              <a:rPr lang="en-US" sz="3200" dirty="0">
                <a:solidFill>
                  <a:srgbClr val="002855"/>
                </a:solidFill>
              </a:rPr>
              <a:t>Advised by faculty?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Follow these tips to select and plan a schedule </a:t>
            </a:r>
            <a:r>
              <a:rPr lang="en-US" sz="3200" b="1" dirty="0">
                <a:solidFill>
                  <a:srgbClr val="002855"/>
                </a:solidFill>
              </a:rPr>
              <a:t>before</a:t>
            </a:r>
            <a:r>
              <a:rPr lang="en-US" sz="3200" dirty="0">
                <a:solidFill>
                  <a:srgbClr val="002855"/>
                </a:solidFill>
              </a:rPr>
              <a:t> your meeting</a:t>
            </a:r>
          </a:p>
          <a:p>
            <a:pPr marL="0" lvl="0" indent="0">
              <a:buNone/>
            </a:pPr>
            <a:endParaRPr lang="en-US" sz="3200" dirty="0">
              <a:solidFill>
                <a:srgbClr val="002855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 descr="A person holding a sign&#10;&#10;AI-generated content may be incorrect.">
            <a:extLst>
              <a:ext uri="{FF2B5EF4-FFF2-40B4-BE49-F238E27FC236}">
                <a16:creationId xmlns:a16="http://schemas.microsoft.com/office/drawing/2014/main" id="{9C09D13D-E648-EA3A-7CC0-187C95AA2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47" y="1825625"/>
            <a:ext cx="3654372" cy="36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18858-382D-3FFA-4470-7DB1DBED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93" y="2773673"/>
            <a:ext cx="3301433" cy="3574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FEECC-AFFE-B5CB-1A70-EE8798D8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11"/>
          <a:stretch>
            <a:fillRect/>
          </a:stretch>
        </p:blipFill>
        <p:spPr>
          <a:xfrm>
            <a:off x="7264934" y="3309985"/>
            <a:ext cx="2581635" cy="2054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32" y="4147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restrictions in schedule of courses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49D6-7A78-49A1-A0EB-4351AE1E68BE}"/>
              </a:ext>
            </a:extLst>
          </p:cNvPr>
          <p:cNvSpPr txBox="1"/>
          <p:nvPr/>
        </p:nvSpPr>
        <p:spPr>
          <a:xfrm>
            <a:off x="756164" y="1740326"/>
            <a:ext cx="5487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on the title of the course to view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855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072576-D6F6-C9B9-3FA4-425DCE3DEBB6}"/>
              </a:ext>
            </a:extLst>
          </p:cNvPr>
          <p:cNvCxnSpPr>
            <a:cxnSpLocks/>
          </p:cNvCxnSpPr>
          <p:nvPr/>
        </p:nvCxnSpPr>
        <p:spPr>
          <a:xfrm>
            <a:off x="6669092" y="2773673"/>
            <a:ext cx="823089" cy="2289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0B5627-C725-9945-1365-5CD2C8B6D9FC}"/>
              </a:ext>
            </a:extLst>
          </p:cNvPr>
          <p:cNvSpPr txBox="1"/>
          <p:nvPr/>
        </p:nvSpPr>
        <p:spPr>
          <a:xfrm>
            <a:off x="5988779" y="1740326"/>
            <a:ext cx="4648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on the Restrictions Field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5AC3A4-F93F-006F-EFA1-EF2383965DFE}"/>
              </a:ext>
            </a:extLst>
          </p:cNvPr>
          <p:cNvSpPr/>
          <p:nvPr/>
        </p:nvSpPr>
        <p:spPr>
          <a:xfrm>
            <a:off x="1192993" y="5986368"/>
            <a:ext cx="1491593" cy="456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9E0A4-69BB-93B0-6BB0-82C0A457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93"/>
          <a:stretch>
            <a:fillRect/>
          </a:stretch>
        </p:blipFill>
        <p:spPr>
          <a:xfrm>
            <a:off x="4453734" y="2199992"/>
            <a:ext cx="7287642" cy="400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32" y="4147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restrictions in schedule of courses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6E9B50-E895-557B-9CA8-CE4A65220234}"/>
              </a:ext>
            </a:extLst>
          </p:cNvPr>
          <p:cNvSpPr txBox="1"/>
          <p:nvPr/>
        </p:nvSpPr>
        <p:spPr>
          <a:xfrm>
            <a:off x="744074" y="1908132"/>
            <a:ext cx="3926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Level restriction:</a:t>
            </a:r>
          </a:p>
          <a:p>
            <a:r>
              <a:rPr lang="en-US" sz="3200" dirty="0">
                <a:solidFill>
                  <a:srgbClr val="002855"/>
                </a:solidFill>
              </a:rPr>
              <a:t>Dual campus request is required</a:t>
            </a:r>
          </a:p>
          <a:p>
            <a:endParaRPr lang="en-US" sz="3200" dirty="0">
              <a:solidFill>
                <a:srgbClr val="002855"/>
              </a:solidFill>
            </a:endParaRPr>
          </a:p>
          <a:p>
            <a:r>
              <a:rPr lang="en-US" sz="3200" dirty="0">
                <a:solidFill>
                  <a:srgbClr val="D52BBD"/>
                </a:solidFill>
              </a:rPr>
              <a:t>Field of Study </a:t>
            </a:r>
            <a:r>
              <a:rPr lang="en-US" sz="3200" dirty="0">
                <a:solidFill>
                  <a:srgbClr val="002855"/>
                </a:solidFill>
              </a:rPr>
              <a:t>restrictions: </a:t>
            </a:r>
          </a:p>
          <a:p>
            <a:r>
              <a:rPr lang="en-US" sz="3200" dirty="0">
                <a:solidFill>
                  <a:srgbClr val="002855"/>
                </a:solidFill>
              </a:rPr>
              <a:t>Identifies major and/or minor </a:t>
            </a:r>
          </a:p>
          <a:p>
            <a:r>
              <a:rPr lang="en-US" sz="3200" dirty="0">
                <a:solidFill>
                  <a:srgbClr val="002855"/>
                </a:solidFill>
              </a:rPr>
              <a:t>required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6C6BEC-D721-37A2-119C-12D0D7836ABC}"/>
              </a:ext>
            </a:extLst>
          </p:cNvPr>
          <p:cNvSpPr/>
          <p:nvPr/>
        </p:nvSpPr>
        <p:spPr>
          <a:xfrm>
            <a:off x="6984505" y="2634005"/>
            <a:ext cx="3834580" cy="96460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5389E3-280B-CCEE-4E52-E1FEB1EDA36E}"/>
              </a:ext>
            </a:extLst>
          </p:cNvPr>
          <p:cNvSpPr/>
          <p:nvPr/>
        </p:nvSpPr>
        <p:spPr>
          <a:xfrm>
            <a:off x="6846664" y="4218916"/>
            <a:ext cx="5102942" cy="769544"/>
          </a:xfrm>
          <a:prstGeom prst="ellipse">
            <a:avLst/>
          </a:prstGeom>
          <a:noFill/>
          <a:ln w="28575">
            <a:solidFill>
              <a:srgbClr val="D52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94D4-EC31-9D5B-C3DD-14104D5D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Schedule Builder!</a:t>
            </a: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24C3CD0-1235-8D19-664E-1FC6302BE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88" y="2246087"/>
            <a:ext cx="4223224" cy="30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schedules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815864" y="1545572"/>
            <a:ext cx="4920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Make sure </a:t>
            </a:r>
            <a:r>
              <a:rPr lang="en-US" sz="3200" b="1" dirty="0">
                <a:solidFill>
                  <a:srgbClr val="002855"/>
                </a:solidFill>
              </a:rPr>
              <a:t>Select All </a:t>
            </a:r>
            <a:r>
              <a:rPr lang="en-US" sz="3200" dirty="0">
                <a:solidFill>
                  <a:srgbClr val="002855"/>
                </a:solidFill>
              </a:rPr>
              <a:t>is checked in your list of Courses.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85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Generate Schedules</a:t>
            </a:r>
            <a:r>
              <a:rPr lang="en-US" sz="3200" dirty="0">
                <a:solidFill>
                  <a:srgbClr val="002855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D1182-7FAC-4BF6-B06E-48AA05E5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31" y="2027120"/>
            <a:ext cx="4203488" cy="39249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9765D7-DA27-47F1-B709-1292D4D89A61}"/>
              </a:ext>
            </a:extLst>
          </p:cNvPr>
          <p:cNvSpPr/>
          <p:nvPr/>
        </p:nvSpPr>
        <p:spPr>
          <a:xfrm>
            <a:off x="5662245" y="2415817"/>
            <a:ext cx="1048414" cy="407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AECC5F-8AF4-4058-B044-C07C2DF28BFC}"/>
              </a:ext>
            </a:extLst>
          </p:cNvPr>
          <p:cNvCxnSpPr>
            <a:cxnSpLocks/>
          </p:cNvCxnSpPr>
          <p:nvPr/>
        </p:nvCxnSpPr>
        <p:spPr>
          <a:xfrm>
            <a:off x="3745523" y="4100117"/>
            <a:ext cx="2083777" cy="1447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0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schedules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60F94-C1E3-4A2D-A913-9D95C0EB8D7B}"/>
              </a:ext>
            </a:extLst>
          </p:cNvPr>
          <p:cNvSpPr/>
          <p:nvPr/>
        </p:nvSpPr>
        <p:spPr>
          <a:xfrm>
            <a:off x="765204" y="1659386"/>
            <a:ext cx="53783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View</a:t>
            </a:r>
            <a:r>
              <a:rPr lang="en-US" sz="3200" dirty="0">
                <a:solidFill>
                  <a:srgbClr val="002855"/>
                </a:solidFill>
              </a:rPr>
              <a:t> to see the schedule.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50E89-6E36-4EC4-954E-15BE13F2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2662398"/>
            <a:ext cx="1924050" cy="2676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950AB1-971E-40FF-AC3C-70EF61330859}"/>
              </a:ext>
            </a:extLst>
          </p:cNvPr>
          <p:cNvSpPr txBox="1"/>
          <p:nvPr/>
        </p:nvSpPr>
        <p:spPr>
          <a:xfrm>
            <a:off x="7485755" y="4156363"/>
            <a:ext cx="3574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Note: Hovering above the magnifier only provides a preview.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C2263F-65A0-47FF-BFD5-EFCE8A5E2FA0}"/>
              </a:ext>
            </a:extLst>
          </p:cNvPr>
          <p:cNvCxnSpPr>
            <a:cxnSpLocks/>
          </p:cNvCxnSpPr>
          <p:nvPr/>
        </p:nvCxnSpPr>
        <p:spPr>
          <a:xfrm>
            <a:off x="2866292" y="2145323"/>
            <a:ext cx="2093635" cy="201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EE72CFB-A990-4C88-B163-47CACAFB23A5}"/>
              </a:ext>
            </a:extLst>
          </p:cNvPr>
          <p:cNvSpPr/>
          <p:nvPr/>
        </p:nvSpPr>
        <p:spPr>
          <a:xfrm>
            <a:off x="5624944" y="4858327"/>
            <a:ext cx="429491" cy="397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schedules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891394" y="1781779"/>
            <a:ext cx="4559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You can now scroll through the schedule options using your keyboard</a:t>
            </a:r>
          </a:p>
          <a:p>
            <a:r>
              <a:rPr lang="en-US" sz="3600" dirty="0">
                <a:solidFill>
                  <a:srgbClr val="002855"/>
                </a:solidFill>
              </a:rPr>
              <a:t>                  arrow keys.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36B9B-3567-4E76-92FF-65FF84B8ADBE}"/>
              </a:ext>
            </a:extLst>
          </p:cNvPr>
          <p:cNvSpPr txBox="1"/>
          <p:nvPr/>
        </p:nvSpPr>
        <p:spPr>
          <a:xfrm>
            <a:off x="6453007" y="2883877"/>
            <a:ext cx="397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Or, at the top right, you can click on the arrow to see the next schedule.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5B7E149-92F4-4D67-B6B8-3BD9C69E5148}"/>
              </a:ext>
            </a:extLst>
          </p:cNvPr>
          <p:cNvSpPr/>
          <p:nvPr/>
        </p:nvSpPr>
        <p:spPr>
          <a:xfrm rot="16200000">
            <a:off x="1665064" y="4139537"/>
            <a:ext cx="322731" cy="337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D269058-AE8C-42E2-9C3B-59A0C568692F}"/>
              </a:ext>
            </a:extLst>
          </p:cNvPr>
          <p:cNvSpPr/>
          <p:nvPr/>
        </p:nvSpPr>
        <p:spPr>
          <a:xfrm rot="5400000">
            <a:off x="2258545" y="4139538"/>
            <a:ext cx="322730" cy="337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A1405-05AD-40A3-A2DE-F60B24487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6" b="14742"/>
          <a:stretch/>
        </p:blipFill>
        <p:spPr>
          <a:xfrm>
            <a:off x="6638192" y="1887286"/>
            <a:ext cx="3604470" cy="9965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660F39-5F9D-409F-8037-792706998B3A}"/>
              </a:ext>
            </a:extLst>
          </p:cNvPr>
          <p:cNvSpPr/>
          <p:nvPr/>
        </p:nvSpPr>
        <p:spPr>
          <a:xfrm>
            <a:off x="9321923" y="2274459"/>
            <a:ext cx="734207" cy="538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choices?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1872672" y="1690688"/>
            <a:ext cx="79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Click </a:t>
            </a:r>
            <a:r>
              <a:rPr lang="en-US" sz="3600" b="1" i="1" dirty="0">
                <a:solidFill>
                  <a:srgbClr val="002855"/>
                </a:solidFill>
              </a:rPr>
              <a:t>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Narrow results by clicking </a:t>
            </a:r>
            <a:r>
              <a:rPr lang="en-US" sz="3600" b="1" i="1" dirty="0">
                <a:solidFill>
                  <a:srgbClr val="002855"/>
                </a:solidFill>
              </a:rPr>
              <a:t>Options</a:t>
            </a:r>
            <a:r>
              <a:rPr lang="en-US" sz="3600" dirty="0">
                <a:solidFill>
                  <a:srgbClr val="002855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B67C1-FEF7-45CC-8DB7-89FD96AF3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1" t="59941" r="32025" b="6697"/>
          <a:stretch/>
        </p:blipFill>
        <p:spPr>
          <a:xfrm>
            <a:off x="3338584" y="3604011"/>
            <a:ext cx="3455896" cy="21985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9C6A78-932A-4E70-93DF-56C72F28EA32}"/>
              </a:ext>
            </a:extLst>
          </p:cNvPr>
          <p:cNvCxnSpPr>
            <a:cxnSpLocks/>
          </p:cNvCxnSpPr>
          <p:nvPr/>
        </p:nvCxnSpPr>
        <p:spPr>
          <a:xfrm flipH="1">
            <a:off x="6559062" y="2785491"/>
            <a:ext cx="1434546" cy="1637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68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down your options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923387-7EB1-4A1C-8735-52156F632537}"/>
              </a:ext>
            </a:extLst>
          </p:cNvPr>
          <p:cNvSpPr txBox="1"/>
          <p:nvPr/>
        </p:nvSpPr>
        <p:spPr>
          <a:xfrm>
            <a:off x="838200" y="1546537"/>
            <a:ext cx="4712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Un-check the box beside any course sections offered at times you are not interested in.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C787B-CAAA-4A2A-92AF-934C175B34F9}"/>
              </a:ext>
            </a:extLst>
          </p:cNvPr>
          <p:cNvSpPr txBox="1"/>
          <p:nvPr/>
        </p:nvSpPr>
        <p:spPr>
          <a:xfrm>
            <a:off x="927278" y="4805441"/>
            <a:ext cx="542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Save &amp; Close </a:t>
            </a:r>
            <a:r>
              <a:rPr lang="en-US" sz="3200" dirty="0">
                <a:solidFill>
                  <a:srgbClr val="002855"/>
                </a:solidFill>
              </a:rPr>
              <a:t>to return to the previous page.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Generate Schedules</a:t>
            </a:r>
            <a:r>
              <a:rPr lang="en-US" sz="3200" dirty="0">
                <a:solidFill>
                  <a:srgbClr val="002855"/>
                </a:solidFill>
              </a:rPr>
              <a:t>.</a:t>
            </a:r>
            <a:endParaRPr lang="en-US" sz="2800" dirty="0">
              <a:solidFill>
                <a:srgbClr val="00285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85C04-BC4A-4D01-9FD3-8905B87C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90" y="1591642"/>
            <a:ext cx="5768170" cy="27800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6F3A395-11C9-4FEE-AF40-F3EE0482C9F3}"/>
              </a:ext>
            </a:extLst>
          </p:cNvPr>
          <p:cNvSpPr/>
          <p:nvPr/>
        </p:nvSpPr>
        <p:spPr>
          <a:xfrm>
            <a:off x="5428685" y="1864586"/>
            <a:ext cx="462053" cy="1918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0C62D2-1E95-4177-90E8-471FCC5A3619}"/>
              </a:ext>
            </a:extLst>
          </p:cNvPr>
          <p:cNvSpPr/>
          <p:nvPr/>
        </p:nvSpPr>
        <p:spPr>
          <a:xfrm>
            <a:off x="10420938" y="3973714"/>
            <a:ext cx="1003102" cy="541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Too many choices?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465992" y="1485415"/>
            <a:ext cx="10618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855"/>
                </a:solidFill>
              </a:rPr>
              <a:t>When viewing a schedule, click the lock either in the top of the page or in the schedule itself to choose a section you prefer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2D15A-88FE-40C1-AB44-6352C8B5C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96" b="52791"/>
          <a:stretch/>
        </p:blipFill>
        <p:spPr>
          <a:xfrm>
            <a:off x="6279501" y="2891017"/>
            <a:ext cx="4284248" cy="2593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74F96-C1A6-4FD3-B6BE-C2E390C1E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92"/>
          <a:stretch/>
        </p:blipFill>
        <p:spPr>
          <a:xfrm>
            <a:off x="6279501" y="5690124"/>
            <a:ext cx="4238625" cy="69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19AFD-F4FD-4A90-9D54-92E73F5CA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19" y="3261720"/>
            <a:ext cx="4238625" cy="29718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8114797-7410-4E18-A9BA-89643AC83E28}"/>
              </a:ext>
            </a:extLst>
          </p:cNvPr>
          <p:cNvSpPr/>
          <p:nvPr/>
        </p:nvSpPr>
        <p:spPr>
          <a:xfrm>
            <a:off x="1556238" y="4360031"/>
            <a:ext cx="624254" cy="6066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427278-72D9-48F5-9331-8F86AF0F6C35}"/>
              </a:ext>
            </a:extLst>
          </p:cNvPr>
          <p:cNvSpPr/>
          <p:nvPr/>
        </p:nvSpPr>
        <p:spPr>
          <a:xfrm>
            <a:off x="9117622" y="3587769"/>
            <a:ext cx="1688124" cy="1200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it to your cart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9329E-D280-42BD-857C-AD556C16A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8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855"/>
                </a:solidFill>
              </a:rPr>
              <a:t>Once you have identified your preferred schedule, click 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002855"/>
                </a:solidFill>
              </a:rPr>
              <a:t>Send to Shopping Cart</a:t>
            </a:r>
            <a:r>
              <a:rPr lang="en-US" sz="3600" dirty="0">
                <a:solidFill>
                  <a:srgbClr val="002855"/>
                </a:solidFill>
              </a:rPr>
              <a:t>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44842-5B40-43C8-8512-A0729297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21"/>
          <a:stretch/>
        </p:blipFill>
        <p:spPr>
          <a:xfrm>
            <a:off x="6438577" y="2190939"/>
            <a:ext cx="4065007" cy="37763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4247A9A-7EF2-45D5-A805-592A45D58068}"/>
              </a:ext>
            </a:extLst>
          </p:cNvPr>
          <p:cNvSpPr/>
          <p:nvPr/>
        </p:nvSpPr>
        <p:spPr>
          <a:xfrm>
            <a:off x="7043596" y="2064190"/>
            <a:ext cx="1747319" cy="688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843" y="429417"/>
            <a:ext cx="10352314" cy="1325563"/>
          </a:xfrm>
        </p:spPr>
        <p:txBody>
          <a:bodyPr>
            <a:noAutofit/>
          </a:bodyPr>
          <a:lstStyle/>
          <a:p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Schedule Builder?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721" y="1847946"/>
            <a:ext cx="10662557" cy="43481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855"/>
                </a:solidFill>
                <a:cs typeface="Arial" panose="020B0604020202020204" pitchFamily="34" charset="0"/>
              </a:rPr>
              <a:t>A program that helps you build your ideal schedule based on desired classes and other activities such as work or extra-curriculars</a:t>
            </a:r>
          </a:p>
          <a:p>
            <a:endParaRPr lang="en-US" sz="3600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855"/>
                </a:solidFill>
                <a:cs typeface="Arial" panose="020B0604020202020204" pitchFamily="34" charset="0"/>
              </a:rPr>
              <a:t>Used </a:t>
            </a:r>
            <a:r>
              <a:rPr lang="en-US" sz="3600" u="sng" dirty="0">
                <a:solidFill>
                  <a:srgbClr val="002855"/>
                </a:solidFill>
                <a:cs typeface="Arial" panose="020B0604020202020204" pitchFamily="34" charset="0"/>
              </a:rPr>
              <a:t>in conjunction with </a:t>
            </a:r>
            <a:r>
              <a:rPr lang="en-US" sz="3600" dirty="0">
                <a:solidFill>
                  <a:srgbClr val="002855"/>
                </a:solidFill>
                <a:cs typeface="Arial" panose="020B0604020202020204" pitchFamily="34" charset="0"/>
              </a:rPr>
              <a:t>the course schedule 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courses.wvu.edu</a:t>
            </a:r>
            <a:r>
              <a:rPr lang="en-US" sz="3600" dirty="0">
                <a:solidFill>
                  <a:srgbClr val="002855"/>
                </a:solidFill>
                <a:cs typeface="Arial" panose="020B0604020202020204" pitchFamily="34" charset="0"/>
              </a:rPr>
              <a:t>) and your Degree Works/major pattern sheet.</a:t>
            </a:r>
          </a:p>
        </p:txBody>
      </p:sp>
    </p:spTree>
    <p:extLst>
      <p:ext uri="{BB962C8B-B14F-4D97-AF65-F5344CB8AC3E}">
        <p14:creationId xmlns:p14="http://schemas.microsoft.com/office/powerpoint/2010/main" val="124870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E07CD-DDB3-412B-A641-DD965197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20" y="174032"/>
            <a:ext cx="10515595" cy="1111843"/>
          </a:xfrm>
        </p:spPr>
        <p:txBody>
          <a:bodyPr anchor="ctr"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make a change?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71024B-2B9E-9D9A-139B-A8979879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9129347" cy="76790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855"/>
                </a:solidFill>
              </a:rPr>
              <a:t>Click </a:t>
            </a:r>
            <a:r>
              <a:rPr lang="en-US" sz="3600" b="1" i="1" dirty="0">
                <a:solidFill>
                  <a:srgbClr val="002855"/>
                </a:solidFill>
              </a:rPr>
              <a:t>Build Schedule </a:t>
            </a:r>
            <a:r>
              <a:rPr lang="en-US" sz="3600" dirty="0">
                <a:solidFill>
                  <a:srgbClr val="002855"/>
                </a:solidFill>
              </a:rPr>
              <a:t>to go back and make changes.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004F1-0BFD-4904-A098-5BC78D08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61688"/>
          <a:stretch/>
        </p:blipFill>
        <p:spPr>
          <a:xfrm>
            <a:off x="836678" y="2804475"/>
            <a:ext cx="10515595" cy="79855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60AE43-8FA0-4CA4-AA55-CA74929D45D9}"/>
              </a:ext>
            </a:extLst>
          </p:cNvPr>
          <p:cNvSpPr/>
          <p:nvPr/>
        </p:nvSpPr>
        <p:spPr>
          <a:xfrm>
            <a:off x="836678" y="2661096"/>
            <a:ext cx="1771230" cy="767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6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done!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838200" y="1481713"/>
            <a:ext cx="806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Once you’re satisfied with changes, click </a:t>
            </a:r>
            <a:r>
              <a:rPr lang="en-US" sz="3200" b="1" i="1" dirty="0">
                <a:solidFill>
                  <a:srgbClr val="002855"/>
                </a:solidFill>
              </a:rPr>
              <a:t>Register </a:t>
            </a:r>
            <a:r>
              <a:rPr lang="en-US" sz="3200" dirty="0">
                <a:solidFill>
                  <a:srgbClr val="002855"/>
                </a:solidFill>
              </a:rPr>
              <a:t>at the top of the screen.</a:t>
            </a:r>
          </a:p>
          <a:p>
            <a:r>
              <a:rPr lang="en-US" sz="3200" dirty="0">
                <a:solidFill>
                  <a:srgbClr val="002855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4D1E8-5B28-47CA-9D0E-57DF4FB2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13" y="2847018"/>
            <a:ext cx="7898771" cy="33072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BBF009-5BDC-476F-8558-E3DCD8A6634B}"/>
              </a:ext>
            </a:extLst>
          </p:cNvPr>
          <p:cNvSpPr/>
          <p:nvPr/>
        </p:nvSpPr>
        <p:spPr>
          <a:xfrm>
            <a:off x="8609845" y="2681959"/>
            <a:ext cx="1331889" cy="767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CD428-3F39-AEDD-E15C-448891358374}"/>
              </a:ext>
            </a:extLst>
          </p:cNvPr>
          <p:cNvSpPr txBox="1"/>
          <p:nvPr/>
        </p:nvSpPr>
        <p:spPr>
          <a:xfrm>
            <a:off x="4698749" y="2924269"/>
            <a:ext cx="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BC813-67DC-1AB0-7C31-F1673FE5D176}"/>
              </a:ext>
            </a:extLst>
          </p:cNvPr>
          <p:cNvSpPr/>
          <p:nvPr/>
        </p:nvSpPr>
        <p:spPr>
          <a:xfrm>
            <a:off x="2037030" y="2924269"/>
            <a:ext cx="3349782" cy="2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5087C-C8BC-4121-B76A-14AEA298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433" y="2317639"/>
            <a:ext cx="5734050" cy="30194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8C3360-96B7-4C31-9FEF-EF72DEA31513}"/>
              </a:ext>
            </a:extLst>
          </p:cNvPr>
          <p:cNvSpPr/>
          <p:nvPr/>
        </p:nvSpPr>
        <p:spPr>
          <a:xfrm>
            <a:off x="6200594" y="4496732"/>
            <a:ext cx="1331889" cy="767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23C7F-505A-3DA1-3C3E-C307B800A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026" y="718760"/>
            <a:ext cx="2710240" cy="27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9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resolution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8"/>
            <a:ext cx="10515600" cy="517866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855"/>
                </a:solidFill>
              </a:rPr>
              <a:t>Common errors and resolutions are provided on the WVU Registrar’s site </a:t>
            </a:r>
            <a:r>
              <a:rPr lang="en-US" dirty="0">
                <a:solidFill>
                  <a:srgbClr val="002855"/>
                </a:solidFill>
                <a:hlinkClick r:id="rId3"/>
              </a:rPr>
              <a:t>https://registrar.wvu.edu/registration/registration-errors-messages</a:t>
            </a:r>
            <a:r>
              <a:rPr lang="en-US" dirty="0">
                <a:solidFill>
                  <a:srgbClr val="002855"/>
                </a:solidFill>
              </a:rPr>
              <a:t> </a:t>
            </a:r>
            <a:endParaRPr lang="en-US" sz="2800" dirty="0">
              <a:solidFill>
                <a:srgbClr val="002855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8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55"/>
                </a:solidFill>
              </a:rPr>
              <a:t>Most common is a Level Restriction error.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solidFill>
                  <a:srgbClr val="002855"/>
                </a:solidFill>
              </a:rPr>
              <a:t>Check the Section number</a:t>
            </a:r>
          </a:p>
          <a:p>
            <a:pPr lvl="3"/>
            <a:r>
              <a:rPr lang="en-US" sz="2000" dirty="0">
                <a:solidFill>
                  <a:srgbClr val="002855"/>
                </a:solidFill>
              </a:rPr>
              <a:t>Tech sections begin with T</a:t>
            </a:r>
          </a:p>
          <a:p>
            <a:pPr lvl="3"/>
            <a:r>
              <a:rPr lang="en-US" sz="2000" dirty="0">
                <a:solidFill>
                  <a:srgbClr val="002855"/>
                </a:solidFill>
              </a:rPr>
              <a:t>PSC sections start with a P</a:t>
            </a:r>
          </a:p>
          <a:p>
            <a:pPr lvl="3"/>
            <a:r>
              <a:rPr lang="en-US" sz="2000" dirty="0">
                <a:solidFill>
                  <a:srgbClr val="002855"/>
                </a:solidFill>
              </a:rPr>
              <a:t>WVU sections start with a number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solidFill>
                  <a:srgbClr val="002855"/>
                </a:solidFill>
              </a:rPr>
              <a:t>Select a Tech section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solidFill>
                  <a:srgbClr val="002855"/>
                </a:solidFill>
              </a:rPr>
              <a:t>Or, if Tech doesn’t offer the course you need, go to the Registrar’s webpage. </a:t>
            </a:r>
            <a:r>
              <a:rPr lang="en-US" sz="2600" u="sng" dirty="0">
                <a:solidFill>
                  <a:srgbClr val="0070C0"/>
                </a:solidFill>
              </a:rPr>
              <a:t>www.techregistrar.wvutech.edu 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Go to Forms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Select the </a:t>
            </a:r>
            <a:r>
              <a:rPr lang="en-US" sz="2200" b="1" dirty="0">
                <a:solidFill>
                  <a:srgbClr val="002855"/>
                </a:solidFill>
              </a:rPr>
              <a:t>WVU System Visiting/Dual Campus form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Click on the form and save it to your device 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Submit a Ticket for approval</a:t>
            </a:r>
          </a:p>
          <a:p>
            <a:pPr lvl="1"/>
            <a:endParaRPr lang="en-US" sz="1300" dirty="0">
              <a:solidFill>
                <a:srgbClr val="0028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55"/>
                </a:solidFill>
              </a:rPr>
              <a:t>If you can’t figure out why you’re getting the error, reach out to your advisor.</a:t>
            </a:r>
          </a:p>
        </p:txBody>
      </p:sp>
    </p:spTree>
    <p:extLst>
      <p:ext uri="{BB962C8B-B14F-4D97-AF65-F5344CB8AC3E}">
        <p14:creationId xmlns:p14="http://schemas.microsoft.com/office/powerpoint/2010/main" val="57528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84A9-B0D1-4103-930C-3F599AE6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12A2-E3AF-4150-A0B9-C4F26FC1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855"/>
                </a:solidFill>
              </a:rPr>
              <a:t>Take a screen shot and update your pattern sheet.</a:t>
            </a:r>
          </a:p>
          <a:p>
            <a:r>
              <a:rPr lang="en-US" sz="4000" dirty="0">
                <a:solidFill>
                  <a:srgbClr val="002855"/>
                </a:solidFill>
              </a:rPr>
              <a:t>Remember the schedule still may change.</a:t>
            </a:r>
          </a:p>
          <a:p>
            <a:r>
              <a:rPr lang="en-US" sz="4000" dirty="0">
                <a:solidFill>
                  <a:srgbClr val="002855"/>
                </a:solidFill>
              </a:rPr>
              <a:t>Be sure to look up your schedule in STAR at the start of the spring semester and throughout Add/Drop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55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EAAA00"/>
                </a:solidFill>
                <a:latin typeface="HelveticaNeueLT Std Blk Cn" panose="020B0806030702040204" pitchFamily="34" charset="0"/>
              </a:rPr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 algn="r">
              <a:buNone/>
            </a:pPr>
            <a:r>
              <a:rPr lang="en-US" sz="3200" i="1" dirty="0">
                <a:solidFill>
                  <a:srgbClr val="EAAA00"/>
                </a:solidFill>
              </a:rPr>
              <a:t>Thank you!</a:t>
            </a:r>
            <a:endParaRPr lang="en-US" i="1" dirty="0">
              <a:solidFill>
                <a:srgbClr val="EA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80" y="49150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I find it?</a:t>
            </a:r>
          </a:p>
          <a:p>
            <a:r>
              <a:rPr lang="en-US" sz="3600" dirty="0">
                <a:solidFill>
                  <a:srgbClr val="002855"/>
                </a:solidFill>
              </a:rPr>
              <a:t>Log in at portal.wvu.edu </a:t>
            </a:r>
          </a:p>
          <a:p>
            <a:r>
              <a:rPr lang="en-US" sz="3600" dirty="0">
                <a:solidFill>
                  <a:srgbClr val="002855"/>
                </a:solidFill>
              </a:rPr>
              <a:t>Click on Schedule Builder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98B4C-A553-4560-8C17-9AE61138A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9"/>
          <a:stretch/>
        </p:blipFill>
        <p:spPr>
          <a:xfrm>
            <a:off x="1877782" y="2943431"/>
            <a:ext cx="8492995" cy="17720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3ED898-5343-4C10-AF01-FC09C3A9CD87}"/>
              </a:ext>
            </a:extLst>
          </p:cNvPr>
          <p:cNvSpPr/>
          <p:nvPr/>
        </p:nvSpPr>
        <p:spPr>
          <a:xfrm>
            <a:off x="7734650" y="2704156"/>
            <a:ext cx="2443181" cy="1510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4200"/>
            <a:ext cx="10972800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 term</a:t>
            </a:r>
          </a:p>
          <a:p>
            <a:r>
              <a:rPr lang="en-US" sz="3600" dirty="0">
                <a:solidFill>
                  <a:srgbClr val="002855"/>
                </a:solidFill>
              </a:rPr>
              <a:t>Choose Fall 2025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r>
              <a:rPr lang="en-US" sz="3600" dirty="0">
                <a:solidFill>
                  <a:srgbClr val="002855"/>
                </a:solidFill>
              </a:rPr>
              <a:t>Click</a:t>
            </a:r>
            <a:r>
              <a:rPr lang="en-US" sz="3600" b="1" i="1" dirty="0">
                <a:solidFill>
                  <a:srgbClr val="002855"/>
                </a:solidFill>
              </a:rPr>
              <a:t> Save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474CD-C4B1-A943-2BB2-5550EBB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33" y="2366814"/>
            <a:ext cx="5439534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4199"/>
            <a:ext cx="11221616" cy="557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 campus (or two)</a:t>
            </a:r>
          </a:p>
          <a:p>
            <a:endParaRPr lang="en-US" sz="1400" dirty="0">
              <a:solidFill>
                <a:srgbClr val="002855"/>
              </a:solidFill>
            </a:endParaRPr>
          </a:p>
          <a:p>
            <a:r>
              <a:rPr lang="en-US" sz="3600" dirty="0">
                <a:solidFill>
                  <a:srgbClr val="002855"/>
                </a:solidFill>
              </a:rPr>
              <a:t>Always choose </a:t>
            </a:r>
            <a:r>
              <a:rPr lang="en-US" sz="3600" b="1" i="1" dirty="0">
                <a:solidFill>
                  <a:srgbClr val="002855"/>
                </a:solidFill>
              </a:rPr>
              <a:t>WVUIT Courses (Beckley Campuses)</a:t>
            </a:r>
          </a:p>
          <a:p>
            <a:endParaRPr lang="en-US" sz="1300" dirty="0">
              <a:solidFill>
                <a:srgbClr val="002855"/>
              </a:solidFill>
            </a:endParaRPr>
          </a:p>
          <a:p>
            <a:r>
              <a:rPr lang="en-US" sz="3600" dirty="0">
                <a:solidFill>
                  <a:srgbClr val="002855"/>
                </a:solidFill>
              </a:rPr>
              <a:t>If you want to take an online course, you need to also select </a:t>
            </a:r>
            <a:r>
              <a:rPr lang="en-US" sz="3600" b="1" i="1" dirty="0">
                <a:solidFill>
                  <a:srgbClr val="002855"/>
                </a:solidFill>
              </a:rPr>
              <a:t>Off Campus/Online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2855"/>
                </a:solidFill>
              </a:rPr>
              <a:t>Do </a:t>
            </a:r>
            <a:r>
              <a:rPr lang="en-US" sz="3600" i="1" u="sng" dirty="0">
                <a:solidFill>
                  <a:srgbClr val="002855"/>
                </a:solidFill>
              </a:rPr>
              <a:t>not</a:t>
            </a:r>
            <a:r>
              <a:rPr lang="en-US" sz="3600" i="1" dirty="0">
                <a:solidFill>
                  <a:srgbClr val="002855"/>
                </a:solidFill>
              </a:rPr>
              <a:t> select </a:t>
            </a:r>
            <a:r>
              <a:rPr lang="en-US" sz="3600" b="1" i="1" dirty="0">
                <a:solidFill>
                  <a:srgbClr val="002855"/>
                </a:solidFill>
              </a:rPr>
              <a:t>Online Campus Course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855"/>
              </a:solidFill>
            </a:endParaRPr>
          </a:p>
          <a:p>
            <a:r>
              <a:rPr lang="en-US" sz="3600" dirty="0">
                <a:solidFill>
                  <a:srgbClr val="002855"/>
                </a:solidFill>
              </a:rPr>
              <a:t>Click</a:t>
            </a:r>
            <a:r>
              <a:rPr lang="en-US" sz="3600" b="1" i="1" dirty="0">
                <a:solidFill>
                  <a:srgbClr val="002855"/>
                </a:solidFill>
              </a:rPr>
              <a:t> Save and Continue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3F8C0-1221-4EF8-8870-5342E5D6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308" y="3429000"/>
            <a:ext cx="3057042" cy="24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62FF9-C54B-62F7-CB6B-B48A2307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37" y="1246549"/>
            <a:ext cx="9983593" cy="20291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10DC5F-76AB-4741-896E-F1423C02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9" y="365125"/>
            <a:ext cx="10747131" cy="1325563"/>
          </a:xfrm>
        </p:spPr>
        <p:txBody>
          <a:bodyPr>
            <a:normAutofit fontScale="90000"/>
          </a:bodyPr>
          <a:lstStyle/>
          <a:p>
            <a:r>
              <a:rPr lang="en-US" sz="60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Set/change your defaults</a:t>
            </a:r>
            <a:b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FF860-BA8A-400C-BB1D-D2ABF03E5129}"/>
              </a:ext>
            </a:extLst>
          </p:cNvPr>
          <p:cNvSpPr txBox="1"/>
          <p:nvPr/>
        </p:nvSpPr>
        <p:spPr>
          <a:xfrm>
            <a:off x="1007706" y="3454475"/>
            <a:ext cx="100304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855"/>
                </a:solidFill>
              </a:rPr>
              <a:t>Course Status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Classes Only (Default)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&amp; Full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&amp; Full w/Waitlist Open (Tech is not using Waitlists)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CB1571-71E4-4A1B-BF84-663103105671}"/>
              </a:ext>
            </a:extLst>
          </p:cNvPr>
          <p:cNvCxnSpPr>
            <a:cxnSpLocks/>
          </p:cNvCxnSpPr>
          <p:nvPr/>
        </p:nvCxnSpPr>
        <p:spPr>
          <a:xfrm flipV="1">
            <a:off x="3262540" y="2572112"/>
            <a:ext cx="1744026" cy="1010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5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5EA46-B193-6EC8-B36D-396EC8A7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37" y="1246549"/>
            <a:ext cx="9983593" cy="20291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06248F-C539-4636-BFDF-5EB0B6F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2" y="365125"/>
            <a:ext cx="10852638" cy="1325563"/>
          </a:xfrm>
        </p:spPr>
        <p:txBody>
          <a:bodyPr>
            <a:normAutofit fontScale="90000"/>
          </a:bodyPr>
          <a:lstStyle/>
          <a:p>
            <a:r>
              <a:rPr lang="en-US" sz="60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Set/change your defaults</a:t>
            </a:r>
            <a:b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6338455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285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2855"/>
                </a:solidFill>
              </a:rPr>
              <a:t>Parts of term: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2855"/>
                </a:solidFill>
              </a:rPr>
              <a:t>See the whole semester and/or partial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2855"/>
                </a:solidFill>
              </a:rPr>
              <a:t>term courses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D1A4D2-8CC2-40BA-9448-95DD441C5B87}"/>
              </a:ext>
            </a:extLst>
          </p:cNvPr>
          <p:cNvSpPr/>
          <p:nvPr/>
        </p:nvSpPr>
        <p:spPr>
          <a:xfrm>
            <a:off x="9796108" y="2774105"/>
            <a:ext cx="1663197" cy="3854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F5C95-619C-896D-57C0-387E4153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49" y="3390521"/>
            <a:ext cx="3277057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4" y="442546"/>
            <a:ext cx="10972800" cy="576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breaks</a:t>
            </a:r>
          </a:p>
          <a:p>
            <a:pPr marL="0" indent="0">
              <a:buNone/>
            </a:pPr>
            <a:endParaRPr lang="en-US" sz="4000" dirty="0">
              <a:solidFill>
                <a:srgbClr val="002855"/>
              </a:solidFill>
            </a:endParaRPr>
          </a:p>
          <a:p>
            <a:pPr marL="457200" lvl="1" indent="0">
              <a:buNone/>
            </a:pPr>
            <a:r>
              <a:rPr lang="en-US" sz="3600" dirty="0">
                <a:solidFill>
                  <a:srgbClr val="002855"/>
                </a:solidFill>
              </a:rPr>
              <a:t>Need to work around a practice or a meal?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002855"/>
                </a:solidFill>
              </a:rPr>
              <a:t>Click on </a:t>
            </a:r>
            <a:r>
              <a:rPr lang="en-US" sz="3600" b="1" i="1" dirty="0">
                <a:solidFill>
                  <a:srgbClr val="002855"/>
                </a:solidFill>
              </a:rPr>
              <a:t>Add Break</a:t>
            </a:r>
          </a:p>
          <a:p>
            <a:endParaRPr lang="en-US" sz="293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56B24-3EA0-4165-9506-4A6791EB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0"/>
          <a:stretch/>
        </p:blipFill>
        <p:spPr>
          <a:xfrm>
            <a:off x="1312434" y="3672466"/>
            <a:ext cx="8612767" cy="12035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18322D-1473-40C5-BC14-4EB8BAE9D271}"/>
              </a:ext>
            </a:extLst>
          </p:cNvPr>
          <p:cNvCxnSpPr>
            <a:cxnSpLocks/>
          </p:cNvCxnSpPr>
          <p:nvPr/>
        </p:nvCxnSpPr>
        <p:spPr>
          <a:xfrm>
            <a:off x="4682836" y="2798618"/>
            <a:ext cx="3875833" cy="12558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881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1077</Words>
  <Application>Microsoft Office PowerPoint</Application>
  <PresentationFormat>Widescreen</PresentationFormat>
  <Paragraphs>179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Helvetica LT Std</vt:lpstr>
      <vt:lpstr>HelveticaNeueLT Std</vt:lpstr>
      <vt:lpstr>HelveticaNeueLT Std Blk Cn</vt:lpstr>
      <vt:lpstr>Impact</vt:lpstr>
      <vt:lpstr>Wingdings</vt:lpstr>
      <vt:lpstr>1_Office Theme</vt:lpstr>
      <vt:lpstr>Schedule Builder</vt:lpstr>
      <vt:lpstr>SeE YOUR Advisor</vt:lpstr>
      <vt:lpstr>What is Schedule Builder?</vt:lpstr>
      <vt:lpstr>PowerPoint Presentation</vt:lpstr>
      <vt:lpstr>PowerPoint Presentation</vt:lpstr>
      <vt:lpstr>PowerPoint Presentation</vt:lpstr>
      <vt:lpstr>Set/change your defaults </vt:lpstr>
      <vt:lpstr>Set/change your defaults </vt:lpstr>
      <vt:lpstr>PowerPoint Presentation</vt:lpstr>
      <vt:lpstr>PowerPoint Presentation</vt:lpstr>
      <vt:lpstr>PowerPoint Presentation</vt:lpstr>
      <vt:lpstr>PowerPoint Presentation</vt:lpstr>
      <vt:lpstr>Check pre-reqs</vt:lpstr>
      <vt:lpstr>Search tips</vt:lpstr>
      <vt:lpstr>Caution!</vt:lpstr>
      <vt:lpstr>To Select tech courses…</vt:lpstr>
      <vt:lpstr>De-Select other courses</vt:lpstr>
      <vt:lpstr>classes offered by other wvu campuses</vt:lpstr>
      <vt:lpstr>Check restrictions in the schedule of courses</vt:lpstr>
      <vt:lpstr>Check restrictions in schedule of courses</vt:lpstr>
      <vt:lpstr>Check restrictions in schedule of courses</vt:lpstr>
      <vt:lpstr>Back to Schedule Builder!</vt:lpstr>
      <vt:lpstr>Generate schedules</vt:lpstr>
      <vt:lpstr>review schedules</vt:lpstr>
      <vt:lpstr>review schedules</vt:lpstr>
      <vt:lpstr>Too many choices?</vt:lpstr>
      <vt:lpstr>Narrow down your options</vt:lpstr>
      <vt:lpstr>Still Too many choices?</vt:lpstr>
      <vt:lpstr>Send it to your cart</vt:lpstr>
      <vt:lpstr>Want to make a change?</vt:lpstr>
      <vt:lpstr>Almost done!</vt:lpstr>
      <vt:lpstr>Last step</vt:lpstr>
      <vt:lpstr>Error resolution</vt:lpstr>
      <vt:lpstr>Stay Organized</vt:lpstr>
      <vt:lpstr>QUESTIONS?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Admissions has Evolved</dc:title>
  <dc:creator>Jennifer Wood</dc:creator>
  <cp:lastModifiedBy>Amanda Baker</cp:lastModifiedBy>
  <cp:revision>241</cp:revision>
  <cp:lastPrinted>2019-01-17T16:26:50Z</cp:lastPrinted>
  <dcterms:created xsi:type="dcterms:W3CDTF">2018-07-31T16:28:22Z</dcterms:created>
  <dcterms:modified xsi:type="dcterms:W3CDTF">2025-10-02T11:55:06Z</dcterms:modified>
</cp:coreProperties>
</file>