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3" r:id="rId2"/>
    <p:sldId id="439" r:id="rId3"/>
    <p:sldId id="418" r:id="rId4"/>
    <p:sldId id="419" r:id="rId5"/>
    <p:sldId id="441" r:id="rId6"/>
    <p:sldId id="420" r:id="rId7"/>
    <p:sldId id="422" r:id="rId8"/>
    <p:sldId id="423" r:id="rId9"/>
    <p:sldId id="429" r:id="rId10"/>
    <p:sldId id="424" r:id="rId11"/>
    <p:sldId id="430" r:id="rId12"/>
    <p:sldId id="428" r:id="rId13"/>
    <p:sldId id="431" r:id="rId14"/>
    <p:sldId id="417" r:id="rId15"/>
    <p:sldId id="426" r:id="rId16"/>
    <p:sldId id="427" r:id="rId17"/>
    <p:sldId id="432" r:id="rId18"/>
    <p:sldId id="433" r:id="rId19"/>
    <p:sldId id="436" r:id="rId20"/>
    <p:sldId id="440" r:id="rId21"/>
    <p:sldId id="435" r:id="rId22"/>
    <p:sldId id="331" r:id="rId23"/>
    <p:sldId id="437" r:id="rId24"/>
    <p:sldId id="443" r:id="rId25"/>
    <p:sldId id="442" r:id="rId26"/>
    <p:sldId id="332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855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17" autoAdjust="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410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1AFE6-C230-41BD-B67A-F00C9DC53F5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0E7E-A73D-4D9F-80E1-A4CD8DF5D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DC076185-F0FF-4ADF-81A9-36A140297F8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B99D4ECF-9538-4F75-A5D8-A11E203D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1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3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4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EE6A4-E968-4580-8A9F-C4E717FD249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0C33-F185-2746-956E-EF7964142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B0C33-F185-2746-956E-EF7964142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4ECF-9538-4F75-A5D8-A11E203D5A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4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3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A974-00D1-4334-9083-8750B7175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687C-4B95-4FED-9BD1-F901EAB2D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baker2@mail.wv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rla.Meredith@mail.wvu.edu" TargetMode="External"/><Relationship Id="rId4" Type="http://schemas.openxmlformats.org/officeDocument/2006/relationships/hyperlink" Target="mailto:manda.baker2@mail.wv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950" y="775316"/>
            <a:ext cx="10198100" cy="2539384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HelveticaNeueLT Std Blk Cn" panose="020B0806030702040204" pitchFamily="34" charset="0"/>
              </a:rPr>
              <a:t>Schedule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225800"/>
            <a:ext cx="9144000" cy="244377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AAA00"/>
                </a:solidFill>
                <a:latin typeface="HelveticaNeueLT Std" panose="020B0604020202020204" pitchFamily="34" charset="0"/>
              </a:rPr>
              <a:t>Creating Your Ideal Schedule</a:t>
            </a:r>
          </a:p>
          <a:p>
            <a:br>
              <a:rPr lang="en-US" sz="3200" dirty="0">
                <a:solidFill>
                  <a:schemeClr val="bg1"/>
                </a:solidFill>
                <a:latin typeface="HelveticaNeueLT Std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NeueLT Std" panose="020B0604020202020204" pitchFamily="34" charset="0"/>
              </a:rPr>
              <a:t>Presented by the Student Success Center</a:t>
            </a:r>
          </a:p>
          <a:p>
            <a:pPr marL="0" indent="0">
              <a:buNone/>
            </a:pPr>
            <a:endParaRPr lang="en-US" sz="3600" dirty="0">
              <a:solidFill>
                <a:srgbClr val="EAAA0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5770563"/>
            <a:ext cx="3594100" cy="6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9420B-0F27-4F7C-BE93-13DC3C18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064" y="2753474"/>
            <a:ext cx="6327989" cy="32551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FA8FA6-0495-4C5B-AD3B-246C7C6C4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" t="12632" r="50742" b="26430"/>
          <a:stretch/>
        </p:blipFill>
        <p:spPr>
          <a:xfrm>
            <a:off x="787481" y="1947512"/>
            <a:ext cx="4468755" cy="10317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19" y="442545"/>
            <a:ext cx="10972800" cy="565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to add classes!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855"/>
                </a:solidFill>
              </a:rPr>
              <a:t> </a:t>
            </a:r>
            <a:r>
              <a:rPr lang="en-US" sz="3200" dirty="0">
                <a:solidFill>
                  <a:srgbClr val="002855"/>
                </a:solidFill>
              </a:rPr>
              <a:t>Click on </a:t>
            </a:r>
            <a:r>
              <a:rPr lang="en-US" sz="3200" b="1" i="1" dirty="0">
                <a:solidFill>
                  <a:srgbClr val="002855"/>
                </a:solidFill>
              </a:rPr>
              <a:t>Add Course</a:t>
            </a:r>
            <a:endParaRPr lang="en-US" sz="4000" b="1" i="1" cap="all" dirty="0">
              <a:solidFill>
                <a:srgbClr val="002855"/>
              </a:solidFill>
              <a:latin typeface="Helvetica LT Std" panose="020B050402020202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C00F4-EA3E-4AF4-900F-77D95111D54B}"/>
              </a:ext>
            </a:extLst>
          </p:cNvPr>
          <p:cNvSpPr txBox="1"/>
          <p:nvPr/>
        </p:nvSpPr>
        <p:spPr>
          <a:xfrm>
            <a:off x="613253" y="3447797"/>
            <a:ext cx="4194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Begin typing the Subject of the course you want or use the dropdown to find 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4B2CF-58ED-4B63-8963-34679E83A1FE}"/>
              </a:ext>
            </a:extLst>
          </p:cNvPr>
          <p:cNvCxnSpPr>
            <a:cxnSpLocks/>
          </p:cNvCxnSpPr>
          <p:nvPr/>
        </p:nvCxnSpPr>
        <p:spPr>
          <a:xfrm>
            <a:off x="4807461" y="3792071"/>
            <a:ext cx="3090445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24276-5741-406F-9AF8-4D4FE1C3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01" y="1867566"/>
            <a:ext cx="5491131" cy="2972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32" y="414763"/>
            <a:ext cx="105156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49D6-7A78-49A1-A0EB-4351AE1E68BE}"/>
              </a:ext>
            </a:extLst>
          </p:cNvPr>
          <p:cNvSpPr txBox="1"/>
          <p:nvPr/>
        </p:nvSpPr>
        <p:spPr>
          <a:xfrm>
            <a:off x="1013268" y="1571665"/>
            <a:ext cx="42360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Select the Course </a:t>
            </a:r>
          </a:p>
          <a:p>
            <a:pPr lvl="1"/>
            <a:r>
              <a:rPr lang="en-US" sz="2800" dirty="0">
                <a:solidFill>
                  <a:srgbClr val="002855"/>
                </a:solidFill>
              </a:rPr>
              <a:t>you are looking for.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285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Pre-requisite course information is in the description.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2855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855"/>
                </a:solidFill>
              </a:rPr>
              <a:t>PR = pre-requisite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855"/>
                </a:solidFill>
              </a:rPr>
              <a:t>CONC = concurrent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85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Note: Sometimes WVU and Tech PRs are different.</a:t>
            </a:r>
            <a:endParaRPr lang="en-US" sz="3200" dirty="0">
              <a:solidFill>
                <a:srgbClr val="002855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F623C5-F3F6-440B-99D4-F77568CD7E25}"/>
              </a:ext>
            </a:extLst>
          </p:cNvPr>
          <p:cNvCxnSpPr>
            <a:cxnSpLocks/>
          </p:cNvCxnSpPr>
          <p:nvPr/>
        </p:nvCxnSpPr>
        <p:spPr>
          <a:xfrm>
            <a:off x="9126821" y="1849383"/>
            <a:ext cx="1" cy="1504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F114595-2828-4E26-853E-108D9903609E}"/>
              </a:ext>
            </a:extLst>
          </p:cNvPr>
          <p:cNvSpPr/>
          <p:nvPr/>
        </p:nvSpPr>
        <p:spPr>
          <a:xfrm>
            <a:off x="5311428" y="4407460"/>
            <a:ext cx="3472975" cy="559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F7C42-5CFF-4537-AAB4-1DC98682AF1C}"/>
              </a:ext>
            </a:extLst>
          </p:cNvPr>
          <p:cNvSpPr txBox="1"/>
          <p:nvPr/>
        </p:nvSpPr>
        <p:spPr>
          <a:xfrm>
            <a:off x="5920932" y="5882288"/>
            <a:ext cx="416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Next, click </a:t>
            </a:r>
            <a:r>
              <a:rPr lang="en-US" sz="3200" b="1" i="1" dirty="0">
                <a:solidFill>
                  <a:srgbClr val="002855"/>
                </a:solidFill>
              </a:rPr>
              <a:t>Add Course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75204-9880-4764-A62F-ED5100342A83}"/>
              </a:ext>
            </a:extLst>
          </p:cNvPr>
          <p:cNvCxnSpPr>
            <a:cxnSpLocks/>
          </p:cNvCxnSpPr>
          <p:nvPr/>
        </p:nvCxnSpPr>
        <p:spPr>
          <a:xfrm>
            <a:off x="4160939" y="1849383"/>
            <a:ext cx="4968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E028B-5A28-43ED-8831-11927BCA46CB}"/>
              </a:ext>
            </a:extLst>
          </p:cNvPr>
          <p:cNvPicPr/>
          <p:nvPr/>
        </p:nvPicPr>
        <p:blipFill rotWithShape="1">
          <a:blip r:embed="rId3"/>
          <a:srcRect l="41417" t="21763" r="48099" b="47658"/>
          <a:stretch/>
        </p:blipFill>
        <p:spPr bwMode="auto">
          <a:xfrm>
            <a:off x="907382" y="2787162"/>
            <a:ext cx="5128846" cy="2673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8339"/>
            <a:ext cx="11277600" cy="4063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In the Add Courses Menu, you can also choose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Search by Course Attribute.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This is helpful when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                                            		looking for GEF courses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	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						  Be sure to </a:t>
            </a:r>
            <a:r>
              <a:rPr lang="en-US" sz="3200" u="sng" dirty="0">
                <a:solidFill>
                  <a:srgbClr val="002855"/>
                </a:solidFill>
              </a:rPr>
              <a:t>not</a:t>
            </a:r>
            <a:r>
              <a:rPr lang="en-US" sz="3200" dirty="0">
                <a:solidFill>
                  <a:srgbClr val="002855"/>
                </a:solidFill>
              </a:rPr>
              <a:t> select GECs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9E9693-C212-4DC5-99A6-8DD6C8969827}"/>
              </a:ext>
            </a:extLst>
          </p:cNvPr>
          <p:cNvSpPr/>
          <p:nvPr/>
        </p:nvSpPr>
        <p:spPr>
          <a:xfrm>
            <a:off x="2642532" y="2701253"/>
            <a:ext cx="1342238" cy="662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AD1FF5-CC30-4E18-ADA9-8E8E0A3F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05" y="1912678"/>
            <a:ext cx="6582532" cy="3108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365125"/>
            <a:ext cx="10766571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D49D6-7A78-49A1-A0EB-4351AE1E68BE}"/>
              </a:ext>
            </a:extLst>
          </p:cNvPr>
          <p:cNvSpPr txBox="1"/>
          <p:nvPr/>
        </p:nvSpPr>
        <p:spPr>
          <a:xfrm>
            <a:off x="821718" y="1634726"/>
            <a:ext cx="3641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855"/>
                </a:solidFill>
              </a:rPr>
              <a:t>Continue selecting courses and clicking </a:t>
            </a:r>
            <a:r>
              <a:rPr lang="en-US" sz="2800" b="1" i="1" dirty="0">
                <a:solidFill>
                  <a:srgbClr val="002855"/>
                </a:solidFill>
              </a:rPr>
              <a:t>Add Course </a:t>
            </a:r>
            <a:r>
              <a:rPr lang="en-US" sz="2800" dirty="0">
                <a:solidFill>
                  <a:srgbClr val="002855"/>
                </a:solidFill>
              </a:rPr>
              <a:t>until all of your desired courses appear on the </a:t>
            </a:r>
            <a:r>
              <a:rPr lang="en-US" sz="2800" i="1" dirty="0">
                <a:solidFill>
                  <a:srgbClr val="002855"/>
                </a:solidFill>
              </a:rPr>
              <a:t>Courses </a:t>
            </a:r>
            <a:r>
              <a:rPr lang="en-US" sz="2800" dirty="0">
                <a:solidFill>
                  <a:srgbClr val="002855"/>
                </a:solidFill>
              </a:rPr>
              <a:t>list on the right side of the page. </a:t>
            </a:r>
            <a:endParaRPr lang="en-US" sz="3200" dirty="0">
              <a:solidFill>
                <a:srgbClr val="00285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8D995-0102-499A-A1D4-191847420F6A}"/>
              </a:ext>
            </a:extLst>
          </p:cNvPr>
          <p:cNvSpPr txBox="1"/>
          <p:nvPr/>
        </p:nvSpPr>
        <p:spPr>
          <a:xfrm>
            <a:off x="821717" y="5456749"/>
            <a:ext cx="46642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855"/>
                </a:solidFill>
              </a:rPr>
              <a:t>Click </a:t>
            </a:r>
            <a:r>
              <a:rPr lang="en-US" sz="2800" b="1" i="1" dirty="0">
                <a:solidFill>
                  <a:srgbClr val="002855"/>
                </a:solidFill>
              </a:rPr>
              <a:t>Back </a:t>
            </a:r>
            <a:r>
              <a:rPr lang="en-US" sz="2800" dirty="0">
                <a:solidFill>
                  <a:srgbClr val="002855"/>
                </a:solidFill>
              </a:rPr>
              <a:t>when all desired courses have been added.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8FAF30-7941-4665-BFC0-2A5DE3B1F80F}"/>
              </a:ext>
            </a:extLst>
          </p:cNvPr>
          <p:cNvSpPr/>
          <p:nvPr/>
        </p:nvSpPr>
        <p:spPr>
          <a:xfrm>
            <a:off x="8845270" y="2107462"/>
            <a:ext cx="905608" cy="499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9C6FEE-7E2D-439B-A01C-D52A6D767FD1}"/>
              </a:ext>
            </a:extLst>
          </p:cNvPr>
          <p:cNvSpPr/>
          <p:nvPr/>
        </p:nvSpPr>
        <p:spPr>
          <a:xfrm>
            <a:off x="4786344" y="4544104"/>
            <a:ext cx="796955" cy="555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  <a:endParaRPr lang="en-US" sz="4800" dirty="0">
              <a:solidFill>
                <a:srgbClr val="F0B31C"/>
              </a:solidFill>
              <a:latin typeface="Impact" panose="020B080603090205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17640"/>
            <a:ext cx="10874928" cy="4348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Helvetica LT Std" panose="020B0504020202020204" pitchFamily="34" charset="0"/>
              </a:rPr>
              <a:t>Caution!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855"/>
                </a:solidFill>
                <a:latin typeface="Helvetica LT Std" panose="020B0504020202020204" pitchFamily="34" charset="0"/>
              </a:rPr>
              <a:t>Schedule Builder will allow you to add any course to your schedule, regardless if it is one you are eligible to register for. </a:t>
            </a:r>
          </a:p>
          <a:p>
            <a:pPr lvl="1"/>
            <a:endParaRPr lang="en-US" sz="2800" dirty="0">
              <a:solidFill>
                <a:srgbClr val="002855"/>
              </a:solidFill>
              <a:latin typeface="Helvetica LT Std" panose="020B0504020202020204" pitchFamily="34" charset="0"/>
            </a:endParaRPr>
          </a:p>
          <a:p>
            <a:pPr lvl="1"/>
            <a:r>
              <a:rPr lang="en-US" sz="2800" dirty="0">
                <a:solidFill>
                  <a:srgbClr val="002855"/>
                </a:solidFill>
                <a:latin typeface="Helvetica LT Std" panose="020B0504020202020204" pitchFamily="34" charset="0"/>
              </a:rPr>
              <a:t>Be sure to check pre-requisite information and restrictions, as well as ensure it is a class offered by Tech.</a:t>
            </a:r>
          </a:p>
          <a:p>
            <a:pPr lvl="1"/>
            <a:endParaRPr lang="en-US" sz="2800" b="1" dirty="0">
              <a:solidFill>
                <a:srgbClr val="002855"/>
              </a:solidFill>
              <a:latin typeface="Helvetica LT Std" panose="020B0504020202020204" pitchFamily="34" charset="0"/>
            </a:endParaRPr>
          </a:p>
          <a:p>
            <a:pPr lvl="1"/>
            <a:r>
              <a:rPr lang="en-US" sz="2800" b="1" dirty="0">
                <a:solidFill>
                  <a:srgbClr val="002855"/>
                </a:solidFill>
                <a:latin typeface="Helvetica LT Std" panose="020B0504020202020204" pitchFamily="34" charset="0"/>
              </a:rPr>
              <a:t>Tech course sections begin with a T!</a:t>
            </a:r>
          </a:p>
        </p:txBody>
      </p:sp>
    </p:spTree>
    <p:extLst>
      <p:ext uri="{BB962C8B-B14F-4D97-AF65-F5344CB8AC3E}">
        <p14:creationId xmlns:p14="http://schemas.microsoft.com/office/powerpoint/2010/main" val="19962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626"/>
            <a:ext cx="4634367" cy="31101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If you selected the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2855"/>
                </a:solidFill>
              </a:rPr>
              <a:t>Off Campus/Online </a:t>
            </a:r>
            <a:r>
              <a:rPr lang="en-US" sz="3200" dirty="0">
                <a:solidFill>
                  <a:srgbClr val="002855"/>
                </a:solidFill>
              </a:rPr>
              <a:t>campus option, you must be careful to go in and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de-select other campus’ courses.</a:t>
            </a:r>
          </a:p>
          <a:p>
            <a:pPr marL="0" indent="0">
              <a:buNone/>
            </a:pPr>
            <a:endParaRPr lang="en-US" dirty="0">
              <a:solidFill>
                <a:srgbClr val="00285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8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DB1DE-E836-46E3-824B-2088BBA29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1" t="55305" r="18381" b="5802"/>
          <a:stretch/>
        </p:blipFill>
        <p:spPr>
          <a:xfrm>
            <a:off x="5472568" y="2184764"/>
            <a:ext cx="5510029" cy="32762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54107B-42AE-4316-98C6-FA6D856A2716}"/>
              </a:ext>
            </a:extLst>
          </p:cNvPr>
          <p:cNvCxnSpPr>
            <a:cxnSpLocks/>
          </p:cNvCxnSpPr>
          <p:nvPr/>
        </p:nvCxnSpPr>
        <p:spPr>
          <a:xfrm flipV="1">
            <a:off x="5268286" y="4941117"/>
            <a:ext cx="3338819" cy="796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FCE162-CDCD-40CC-A82C-A9A7D810FEDB}"/>
              </a:ext>
            </a:extLst>
          </p:cNvPr>
          <p:cNvSpPr txBox="1"/>
          <p:nvPr/>
        </p:nvSpPr>
        <p:spPr>
          <a:xfrm>
            <a:off x="2666161" y="5418820"/>
            <a:ext cx="3617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855"/>
                </a:solidFill>
              </a:rPr>
              <a:t>Click </a:t>
            </a:r>
            <a:r>
              <a:rPr lang="en-US" sz="3600" b="1" i="1" dirty="0">
                <a:solidFill>
                  <a:srgbClr val="002855"/>
                </a:solidFill>
              </a:rPr>
              <a:t>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3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043DD1-867D-4999-AE3E-5F72BF685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899" y="1779284"/>
            <a:ext cx="6063761" cy="4063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855"/>
                </a:solidFill>
              </a:rPr>
              <a:t>Un-check the box next to any courses with a section that begins with something </a:t>
            </a:r>
            <a:r>
              <a:rPr lang="en-US" sz="3600" i="1" dirty="0">
                <a:solidFill>
                  <a:srgbClr val="002855"/>
                </a:solidFill>
              </a:rPr>
              <a:t>other than </a:t>
            </a:r>
            <a:r>
              <a:rPr lang="en-US" sz="3600" dirty="0">
                <a:solidFill>
                  <a:srgbClr val="002855"/>
                </a:solidFill>
              </a:rPr>
              <a:t>a T.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855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855"/>
                </a:solidFill>
              </a:rPr>
              <a:t>Then click </a:t>
            </a:r>
            <a:r>
              <a:rPr lang="en-US" sz="3600" b="1" i="1" dirty="0">
                <a:solidFill>
                  <a:srgbClr val="002855"/>
                </a:solidFill>
              </a:rPr>
              <a:t>Save &amp; Close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3935C-B3E3-4EE4-9BCE-C1702E55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97001"/>
            <a:ext cx="2911876" cy="4572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272A49-36CB-4137-B3C8-6F0B75AC9151}"/>
              </a:ext>
            </a:extLst>
          </p:cNvPr>
          <p:cNvSpPr/>
          <p:nvPr/>
        </p:nvSpPr>
        <p:spPr>
          <a:xfrm>
            <a:off x="1117600" y="5187462"/>
            <a:ext cx="2911877" cy="806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3407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schedules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0300C1-9DB8-4E0F-A175-0410CCF02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2417" y="2501253"/>
            <a:ext cx="4185514" cy="3406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B625C2-1049-4F92-9557-E467ADB2FE95}"/>
              </a:ext>
            </a:extLst>
          </p:cNvPr>
          <p:cNvSpPr txBox="1"/>
          <p:nvPr/>
        </p:nvSpPr>
        <p:spPr>
          <a:xfrm>
            <a:off x="1173896" y="1698134"/>
            <a:ext cx="3662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Make sure </a:t>
            </a:r>
            <a:r>
              <a:rPr lang="en-US" sz="3200" b="1" dirty="0">
                <a:solidFill>
                  <a:srgbClr val="002855"/>
                </a:solidFill>
              </a:rPr>
              <a:t>Select All </a:t>
            </a:r>
            <a:r>
              <a:rPr lang="en-US" sz="3200" dirty="0">
                <a:solidFill>
                  <a:srgbClr val="002855"/>
                </a:solidFill>
              </a:rPr>
              <a:t>is checked in your list of Courses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CCF375-7807-4160-A976-4A1D12B57AC6}"/>
              </a:ext>
            </a:extLst>
          </p:cNvPr>
          <p:cNvSpPr/>
          <p:nvPr/>
        </p:nvSpPr>
        <p:spPr>
          <a:xfrm>
            <a:off x="4492307" y="2761412"/>
            <a:ext cx="817213" cy="506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AC83E3-9533-4932-A20B-DD908B953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882"/>
          <a:stretch/>
        </p:blipFill>
        <p:spPr>
          <a:xfrm>
            <a:off x="950295" y="2060444"/>
            <a:ext cx="3090013" cy="4514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schedules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60F94-C1E3-4A2D-A913-9D95C0EB8D7B}"/>
              </a:ext>
            </a:extLst>
          </p:cNvPr>
          <p:cNvSpPr/>
          <p:nvPr/>
        </p:nvSpPr>
        <p:spPr>
          <a:xfrm>
            <a:off x="5669909" y="1690688"/>
            <a:ext cx="53783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Then click </a:t>
            </a:r>
            <a:r>
              <a:rPr lang="en-US" sz="3200" b="1" i="1" dirty="0">
                <a:solidFill>
                  <a:srgbClr val="002855"/>
                </a:solidFill>
              </a:rPr>
              <a:t>View</a:t>
            </a:r>
            <a:r>
              <a:rPr lang="en-US" sz="3200" dirty="0">
                <a:solidFill>
                  <a:srgbClr val="002855"/>
                </a:solidFill>
              </a:rPr>
              <a:t> to see the schedule. </a:t>
            </a:r>
          </a:p>
          <a:p>
            <a:endParaRPr lang="en-US" sz="3200" dirty="0">
              <a:solidFill>
                <a:srgbClr val="002855"/>
              </a:solidFill>
            </a:endParaRPr>
          </a:p>
          <a:p>
            <a:r>
              <a:rPr lang="en-US" sz="3200" dirty="0">
                <a:solidFill>
                  <a:srgbClr val="002855"/>
                </a:solidFill>
              </a:rPr>
              <a:t>Hovering above the magnifier only provides a preview. 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CCF375-7807-4160-A976-4A1D12B57AC6}"/>
              </a:ext>
            </a:extLst>
          </p:cNvPr>
          <p:cNvSpPr/>
          <p:nvPr/>
        </p:nvSpPr>
        <p:spPr>
          <a:xfrm>
            <a:off x="1021503" y="6120906"/>
            <a:ext cx="1270652" cy="553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666129" y="1566265"/>
            <a:ext cx="441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Generate Schedules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EDD36-7391-4CEA-B73C-8406CEF50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909" y="4425949"/>
            <a:ext cx="4349342" cy="1971947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1F6E671-EB9D-44B1-A34C-0182F7EBBF6D}"/>
              </a:ext>
            </a:extLst>
          </p:cNvPr>
          <p:cNvCxnSpPr>
            <a:cxnSpLocks/>
          </p:cNvCxnSpPr>
          <p:nvPr/>
        </p:nvCxnSpPr>
        <p:spPr>
          <a:xfrm rot="5400000">
            <a:off x="5286195" y="2695168"/>
            <a:ext cx="3260883" cy="2174673"/>
          </a:xfrm>
          <a:prstGeom prst="bentConnector4">
            <a:avLst>
              <a:gd name="adj1" fmla="val 22533"/>
              <a:gd name="adj2" fmla="val 11051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schedules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1352191" y="1790190"/>
            <a:ext cx="4417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You can now scroll through the schedule options using your keyboard         arrow keys.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8A94B-9D5E-4C25-9262-EF10457C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12" y="2976413"/>
            <a:ext cx="2857500" cy="61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36B9B-3567-4E76-92FF-65FF84B8ADBE}"/>
              </a:ext>
            </a:extLst>
          </p:cNvPr>
          <p:cNvSpPr txBox="1"/>
          <p:nvPr/>
        </p:nvSpPr>
        <p:spPr>
          <a:xfrm>
            <a:off x="6219041" y="3595538"/>
            <a:ext cx="3974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Or, at the top right, you can click on the arrow to see the next schedule.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660F39-5F9D-409F-8037-792706998B3A}"/>
              </a:ext>
            </a:extLst>
          </p:cNvPr>
          <p:cNvSpPr/>
          <p:nvPr/>
        </p:nvSpPr>
        <p:spPr>
          <a:xfrm>
            <a:off x="8545505" y="2976413"/>
            <a:ext cx="734207" cy="5386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5B7E149-92F4-4D67-B6B8-3BD9C69E5148}"/>
              </a:ext>
            </a:extLst>
          </p:cNvPr>
          <p:cNvSpPr/>
          <p:nvPr/>
        </p:nvSpPr>
        <p:spPr>
          <a:xfrm rot="16200000">
            <a:off x="3022800" y="3406555"/>
            <a:ext cx="322730" cy="337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D269058-AE8C-42E2-9C3B-59A0C568692F}"/>
              </a:ext>
            </a:extLst>
          </p:cNvPr>
          <p:cNvSpPr/>
          <p:nvPr/>
        </p:nvSpPr>
        <p:spPr>
          <a:xfrm rot="5400000">
            <a:off x="3419957" y="3404914"/>
            <a:ext cx="322730" cy="337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843" y="429417"/>
            <a:ext cx="10352314" cy="1325563"/>
          </a:xfrm>
        </p:spPr>
        <p:txBody>
          <a:bodyPr>
            <a:noAutofit/>
          </a:bodyPr>
          <a:lstStyle/>
          <a:p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Schedule Builder?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721" y="1847946"/>
            <a:ext cx="10662557" cy="43481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that helps you build your ideal schedule based on desired classes and other activities such as work or extra-curriculars.</a:t>
            </a:r>
          </a:p>
          <a:p>
            <a:endParaRPr lang="en-US" sz="360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conjunction with the course schedule and your major pattern sheet.</a:t>
            </a:r>
          </a:p>
        </p:txBody>
      </p:sp>
    </p:spTree>
    <p:extLst>
      <p:ext uri="{BB962C8B-B14F-4D97-AF65-F5344CB8AC3E}">
        <p14:creationId xmlns:p14="http://schemas.microsoft.com/office/powerpoint/2010/main" val="124870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838200" y="1614477"/>
            <a:ext cx="441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Too many choices?</a:t>
            </a:r>
          </a:p>
          <a:p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Options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B67C1-FEF7-45CC-8DB7-89FD96AF3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1" t="59941" r="32025" b="6697"/>
          <a:stretch/>
        </p:blipFill>
        <p:spPr>
          <a:xfrm>
            <a:off x="838200" y="2940040"/>
            <a:ext cx="3455896" cy="21985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9C6A78-932A-4E70-93DF-56C72F28EA32}"/>
              </a:ext>
            </a:extLst>
          </p:cNvPr>
          <p:cNvCxnSpPr>
            <a:cxnSpLocks/>
          </p:cNvCxnSpPr>
          <p:nvPr/>
        </p:nvCxnSpPr>
        <p:spPr>
          <a:xfrm>
            <a:off x="2545976" y="2653553"/>
            <a:ext cx="896471" cy="1918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923387-7EB1-4A1C-8735-52156F632537}"/>
              </a:ext>
            </a:extLst>
          </p:cNvPr>
          <p:cNvSpPr txBox="1"/>
          <p:nvPr/>
        </p:nvSpPr>
        <p:spPr>
          <a:xfrm>
            <a:off x="6547361" y="1460588"/>
            <a:ext cx="4712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855"/>
                </a:solidFill>
              </a:rPr>
              <a:t>Then un-check any course sections offered at times you are not interested in.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C787B-CAAA-4A2A-92AF-934C175B34F9}"/>
              </a:ext>
            </a:extLst>
          </p:cNvPr>
          <p:cNvSpPr txBox="1"/>
          <p:nvPr/>
        </p:nvSpPr>
        <p:spPr>
          <a:xfrm>
            <a:off x="6096000" y="5107880"/>
            <a:ext cx="5421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855"/>
                </a:solidFill>
              </a:rPr>
              <a:t>Click </a:t>
            </a:r>
            <a:r>
              <a:rPr lang="en-US" sz="2800" b="1" i="1" dirty="0">
                <a:solidFill>
                  <a:srgbClr val="002855"/>
                </a:solidFill>
              </a:rPr>
              <a:t>Save &amp; Close </a:t>
            </a:r>
            <a:r>
              <a:rPr lang="en-US" sz="2800" dirty="0">
                <a:solidFill>
                  <a:srgbClr val="002855"/>
                </a:solidFill>
              </a:rPr>
              <a:t>to return to the previous page and then once again click </a:t>
            </a:r>
            <a:r>
              <a:rPr lang="en-US" sz="2800" b="1" i="1" dirty="0">
                <a:solidFill>
                  <a:srgbClr val="002855"/>
                </a:solidFill>
              </a:rPr>
              <a:t>Generate Schedules.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D252E-DAE5-4721-BDE0-F80259BF9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104" y="2845583"/>
            <a:ext cx="5660019" cy="23583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6F3A395-11C9-4FEE-AF40-F3EE0482C9F3}"/>
              </a:ext>
            </a:extLst>
          </p:cNvPr>
          <p:cNvSpPr/>
          <p:nvPr/>
        </p:nvSpPr>
        <p:spPr>
          <a:xfrm>
            <a:off x="5857103" y="3176073"/>
            <a:ext cx="337509" cy="18267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BB7-FA3A-44CE-B494-AA1DA0AC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it to your cart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03B87-D361-4B35-B385-614378C04320}"/>
              </a:ext>
            </a:extLst>
          </p:cNvPr>
          <p:cNvSpPr txBox="1"/>
          <p:nvPr/>
        </p:nvSpPr>
        <p:spPr>
          <a:xfrm>
            <a:off x="578840" y="1459450"/>
            <a:ext cx="806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Once you have identified your preferred schedule, click </a:t>
            </a:r>
            <a:r>
              <a:rPr lang="en-US" sz="3200" b="1" i="1" dirty="0">
                <a:solidFill>
                  <a:srgbClr val="002855"/>
                </a:solidFill>
              </a:rPr>
              <a:t>Send to Shopping Cart</a:t>
            </a:r>
            <a:r>
              <a:rPr lang="en-US" sz="3200" dirty="0">
                <a:solidFill>
                  <a:srgbClr val="002855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346E-069C-472A-9215-B8F495257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41"/>
          <a:stretch/>
        </p:blipFill>
        <p:spPr>
          <a:xfrm>
            <a:off x="6096000" y="2690178"/>
            <a:ext cx="4072821" cy="370986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5FCF451-D2A6-420F-B374-824E8A7D22E3}"/>
              </a:ext>
            </a:extLst>
          </p:cNvPr>
          <p:cNvSpPr/>
          <p:nvPr/>
        </p:nvSpPr>
        <p:spPr>
          <a:xfrm>
            <a:off x="7171766" y="2070847"/>
            <a:ext cx="349624" cy="619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 err="1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Advisor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>
                <a:solidFill>
                  <a:srgbClr val="002855"/>
                </a:solidFill>
              </a:rPr>
              <a:t>Good job!</a:t>
            </a:r>
          </a:p>
          <a:p>
            <a:pPr lvl="0"/>
            <a:r>
              <a:rPr lang="en-US" sz="3200" dirty="0">
                <a:solidFill>
                  <a:srgbClr val="002855"/>
                </a:solidFill>
              </a:rPr>
              <a:t>You’re now ready for your advisor to approve your selected courses and provide your registration PIN.</a:t>
            </a:r>
          </a:p>
          <a:p>
            <a:pPr lvl="0"/>
            <a:endParaRPr lang="en-US" sz="3200" dirty="0">
              <a:solidFill>
                <a:srgbClr val="002855"/>
              </a:solidFill>
            </a:endParaRPr>
          </a:p>
          <a:p>
            <a:pPr lvl="0"/>
            <a:r>
              <a:rPr lang="en-US" sz="3200" dirty="0">
                <a:solidFill>
                  <a:srgbClr val="002855"/>
                </a:solidFill>
              </a:rPr>
              <a:t>If you are advised by the SSC, your advisor will provide your PIN and help you complete your registration during your meeting.</a:t>
            </a:r>
          </a:p>
          <a:p>
            <a:pPr marL="0" lvl="0" indent="0">
              <a:buNone/>
            </a:pPr>
            <a:endParaRPr lang="en-US" sz="3200" dirty="0">
              <a:solidFill>
                <a:srgbClr val="002855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registration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For Fall 2023: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Once you have your schedule in your cart, clicking </a:t>
            </a:r>
            <a:r>
              <a:rPr lang="en-US" sz="3200" b="1" i="1" dirty="0">
                <a:solidFill>
                  <a:srgbClr val="002855"/>
                </a:solidFill>
              </a:rPr>
              <a:t>Continue</a:t>
            </a:r>
            <a:r>
              <a:rPr lang="en-US" sz="3200" dirty="0">
                <a:solidFill>
                  <a:srgbClr val="002855"/>
                </a:solidFill>
              </a:rPr>
              <a:t> will take you to STAR.</a:t>
            </a:r>
          </a:p>
          <a:p>
            <a:pPr marL="0" lvl="0" indent="0">
              <a:buNone/>
            </a:pPr>
            <a:endParaRPr lang="en-US" sz="3200" dirty="0">
              <a:solidFill>
                <a:srgbClr val="002855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In the drop-down, Select Fall 2023 for the Term.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Enter your registration PIN, which is provided by your advisor.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Click </a:t>
            </a:r>
            <a:r>
              <a:rPr lang="en-US" sz="3200" b="1" i="1" dirty="0">
                <a:solidFill>
                  <a:srgbClr val="002855"/>
                </a:solidFill>
              </a:rPr>
              <a:t>Continue</a:t>
            </a:r>
          </a:p>
          <a:p>
            <a:pPr marL="0" lvl="0" indent="0">
              <a:buNone/>
            </a:pPr>
            <a:endParaRPr lang="en-US" sz="3200" dirty="0">
              <a:solidFill>
                <a:srgbClr val="002855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rgbClr val="002855"/>
                </a:solidFill>
              </a:rPr>
              <a:t>On the Register for Classes page, click the </a:t>
            </a:r>
            <a:r>
              <a:rPr lang="en-US" sz="3200" b="1" dirty="0">
                <a:solidFill>
                  <a:srgbClr val="002855"/>
                </a:solidFill>
              </a:rPr>
              <a:t>Plans</a:t>
            </a:r>
            <a:r>
              <a:rPr lang="en-US" sz="3200" dirty="0">
                <a:solidFill>
                  <a:srgbClr val="002855"/>
                </a:solidFill>
              </a:rPr>
              <a:t> tab at the top to access the schedule plan you sent over from Schedule Builder. </a:t>
            </a:r>
          </a:p>
        </p:txBody>
      </p:sp>
    </p:spTree>
    <p:extLst>
      <p:ext uri="{BB962C8B-B14F-4D97-AF65-F5344CB8AC3E}">
        <p14:creationId xmlns:p14="http://schemas.microsoft.com/office/powerpoint/2010/main" val="16905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registration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992"/>
            <a:ext cx="10515600" cy="4567971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002855"/>
                </a:solidFill>
              </a:rPr>
              <a:t>On the Plans page, you will see the courses you selected.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002855"/>
                </a:solidFill>
              </a:rPr>
              <a:t>Click the </a:t>
            </a:r>
            <a:r>
              <a:rPr lang="en-US" altLang="en-US" sz="3000" b="1" dirty="0">
                <a:solidFill>
                  <a:srgbClr val="002855"/>
                </a:solidFill>
              </a:rPr>
              <a:t>Add</a:t>
            </a:r>
            <a:r>
              <a:rPr lang="en-US" altLang="en-US" sz="3000" dirty="0">
                <a:solidFill>
                  <a:srgbClr val="002855"/>
                </a:solidFill>
              </a:rPr>
              <a:t> button to the right of each row to add the courses to your schedule registration Summary list. 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002855"/>
                </a:solidFill>
              </a:rPr>
              <a:t>The Status of each course will display Pending. 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altLang="en-US" sz="3000" dirty="0">
              <a:solidFill>
                <a:srgbClr val="002855"/>
              </a:solidFill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002855"/>
                </a:solidFill>
              </a:rPr>
              <a:t>After all courses are added to the Summary list, click the </a:t>
            </a:r>
            <a:r>
              <a:rPr lang="en-US" altLang="en-US" sz="3000" b="1" dirty="0">
                <a:solidFill>
                  <a:srgbClr val="002855"/>
                </a:solidFill>
              </a:rPr>
              <a:t>Submit</a:t>
            </a:r>
            <a:r>
              <a:rPr lang="en-US" altLang="en-US" sz="3000" dirty="0">
                <a:solidFill>
                  <a:srgbClr val="002855"/>
                </a:solidFill>
              </a:rPr>
              <a:t> button in the bottom right corner to register for the pending courses. 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002855"/>
                </a:solidFill>
              </a:rPr>
              <a:t>The status of each course will change to Registered and a success message will appear at the top of the window. </a:t>
            </a:r>
          </a:p>
          <a:p>
            <a:pPr marL="0" lvl="0" indent="0">
              <a:buNone/>
            </a:pPr>
            <a:endParaRPr lang="en-US" sz="3200" dirty="0">
              <a:solidFill>
                <a:srgbClr val="002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1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5" y="365125"/>
            <a:ext cx="10733015" cy="1325563"/>
          </a:xfrm>
        </p:spPr>
        <p:txBody>
          <a:bodyPr>
            <a:noAutofit/>
          </a:bodyPr>
          <a:lstStyle/>
          <a:p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resolution</a:t>
            </a:r>
            <a:endParaRPr lang="en-US" sz="5400" dirty="0">
              <a:solidFill>
                <a:srgbClr val="002855"/>
              </a:solidFill>
              <a:latin typeface="HelveticaNeueLT Std Blk Cn" panose="020B0806030702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8"/>
            <a:ext cx="10515600" cy="51786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855"/>
                </a:solidFill>
              </a:rPr>
              <a:t>Schedule Builder follows all registration rules within STAR.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855"/>
                </a:solidFill>
              </a:rPr>
              <a:t>Did you try to register for a restricted section?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855"/>
                </a:solidFill>
              </a:rPr>
              <a:t>Do you meet the pre-requisites? </a:t>
            </a:r>
          </a:p>
          <a:p>
            <a:pPr marL="0" indent="0">
              <a:buNone/>
            </a:pPr>
            <a:endParaRPr lang="en-US" sz="1300" dirty="0">
              <a:solidFill>
                <a:srgbClr val="0028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55"/>
                </a:solidFill>
              </a:rPr>
              <a:t>Check the Section to be sure you aren’t trying to register for a course from another campus. </a:t>
            </a:r>
          </a:p>
          <a:p>
            <a:pPr lvl="1"/>
            <a:r>
              <a:rPr lang="en-US" sz="2600" dirty="0">
                <a:solidFill>
                  <a:srgbClr val="002855"/>
                </a:solidFill>
              </a:rPr>
              <a:t>If it is a course from WVU or Potomac State, choose a Tech section</a:t>
            </a:r>
          </a:p>
          <a:p>
            <a:pPr lvl="1"/>
            <a:r>
              <a:rPr lang="en-US" sz="2600" dirty="0">
                <a:solidFill>
                  <a:srgbClr val="002855"/>
                </a:solidFill>
              </a:rPr>
              <a:t>Or, if Tech doesn’t offer what you need, go to the Registrar’s webpage </a:t>
            </a:r>
            <a:r>
              <a:rPr lang="en-US" sz="2600" u="sng" dirty="0">
                <a:solidFill>
                  <a:srgbClr val="0070C0"/>
                </a:solidFill>
              </a:rPr>
              <a:t>www.techregistrar.wvutech.edu 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Go to Forms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Select the WVU System Visiting/Dual Campus form</a:t>
            </a:r>
          </a:p>
          <a:p>
            <a:pPr lvl="2"/>
            <a:r>
              <a:rPr lang="en-US" sz="2200" dirty="0">
                <a:solidFill>
                  <a:srgbClr val="002855"/>
                </a:solidFill>
              </a:rPr>
              <a:t>Click on the form and save it to your device and then Submit a Ticket for approval</a:t>
            </a:r>
          </a:p>
          <a:p>
            <a:pPr lvl="1"/>
            <a:endParaRPr lang="en-US" sz="2600" dirty="0">
              <a:solidFill>
                <a:srgbClr val="0028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855"/>
                </a:solidFill>
              </a:rPr>
              <a:t>If you can’t figure out why you’re getting the error, reach out to your advisor.</a:t>
            </a:r>
          </a:p>
        </p:txBody>
      </p:sp>
    </p:spTree>
    <p:extLst>
      <p:ext uri="{BB962C8B-B14F-4D97-AF65-F5344CB8AC3E}">
        <p14:creationId xmlns:p14="http://schemas.microsoft.com/office/powerpoint/2010/main" val="57528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EAAA00"/>
                </a:solidFill>
                <a:latin typeface="HelveticaNeueLT Std Blk Cn" panose="020B0806030702040204" pitchFamily="34" charset="0"/>
              </a:rPr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38281-746C-4090-8B7E-426043A1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Please feel free to contact the Student Success Center advisors</a:t>
            </a:r>
          </a:p>
          <a:p>
            <a:r>
              <a:rPr lang="en-US" sz="3600" dirty="0">
                <a:solidFill>
                  <a:schemeClr val="bg1"/>
                </a:solidFill>
              </a:rPr>
              <a:t>Stop by the SSC</a:t>
            </a:r>
          </a:p>
          <a:p>
            <a:r>
              <a:rPr lang="en-US" sz="3600" dirty="0">
                <a:solidFill>
                  <a:schemeClr val="bg1"/>
                </a:solidFill>
              </a:rPr>
              <a:t>Email us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Amanda Baker: </a:t>
            </a:r>
            <a:r>
              <a:rPr lang="en-US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manda.Baker2@mail.wvu.edu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Carla Meredith: </a:t>
            </a:r>
            <a:r>
              <a:rPr lang="en-US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Carla.Meredith@mail.wvu.edu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 algn="r">
              <a:buNone/>
            </a:pPr>
            <a:r>
              <a:rPr lang="en-US" sz="3200" i="1" dirty="0">
                <a:solidFill>
                  <a:srgbClr val="EAAA00"/>
                </a:solidFill>
              </a:rPr>
              <a:t>Thank you!</a:t>
            </a:r>
            <a:endParaRPr lang="en-US" i="1" dirty="0">
              <a:solidFill>
                <a:srgbClr val="EA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80" y="49150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I find it?</a:t>
            </a:r>
          </a:p>
          <a:p>
            <a:r>
              <a:rPr lang="en-US" sz="3600" dirty="0">
                <a:solidFill>
                  <a:srgbClr val="002855"/>
                </a:solidFill>
              </a:rPr>
              <a:t>Log in at portal.wvu.edu </a:t>
            </a:r>
          </a:p>
          <a:p>
            <a:r>
              <a:rPr lang="en-US" sz="3600" dirty="0">
                <a:solidFill>
                  <a:srgbClr val="002855"/>
                </a:solidFill>
              </a:rPr>
              <a:t>Click on Schedule Builder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98B4C-A553-4560-8C17-9AE61138A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9"/>
          <a:stretch/>
        </p:blipFill>
        <p:spPr>
          <a:xfrm>
            <a:off x="1877782" y="2943431"/>
            <a:ext cx="8492995" cy="17720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3ED898-5343-4C10-AF01-FC09C3A9CD87}"/>
              </a:ext>
            </a:extLst>
          </p:cNvPr>
          <p:cNvSpPr/>
          <p:nvPr/>
        </p:nvSpPr>
        <p:spPr>
          <a:xfrm>
            <a:off x="7734650" y="2704156"/>
            <a:ext cx="2443181" cy="1510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4200"/>
            <a:ext cx="10972800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 term</a:t>
            </a:r>
          </a:p>
          <a:p>
            <a:r>
              <a:rPr lang="en-US" sz="4000" dirty="0">
                <a:solidFill>
                  <a:srgbClr val="002855"/>
                </a:solidFill>
              </a:rPr>
              <a:t>Choose Fall 2023 and then </a:t>
            </a: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endParaRPr lang="en-US" sz="4000" dirty="0">
              <a:solidFill>
                <a:srgbClr val="002855"/>
              </a:solidFill>
            </a:endParaRPr>
          </a:p>
          <a:p>
            <a:r>
              <a:rPr lang="en-US" sz="4000" dirty="0">
                <a:solidFill>
                  <a:srgbClr val="002855"/>
                </a:solidFill>
              </a:rPr>
              <a:t>Click</a:t>
            </a:r>
            <a:r>
              <a:rPr lang="en-US" sz="4000" b="1" i="1" dirty="0">
                <a:solidFill>
                  <a:srgbClr val="002855"/>
                </a:solidFill>
              </a:rPr>
              <a:t> Submit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BA54F-91DC-4AF3-83DE-93792807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64" y="2519951"/>
            <a:ext cx="48196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4200"/>
            <a:ext cx="11221616" cy="5088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333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 campus (or two)</a:t>
            </a:r>
          </a:p>
          <a:p>
            <a:endParaRPr lang="en-US" sz="4000" dirty="0">
              <a:solidFill>
                <a:srgbClr val="002855"/>
              </a:solidFill>
            </a:endParaRPr>
          </a:p>
          <a:p>
            <a:r>
              <a:rPr lang="en-US" sz="4000" dirty="0">
                <a:solidFill>
                  <a:srgbClr val="002855"/>
                </a:solidFill>
              </a:rPr>
              <a:t>Always choose </a:t>
            </a:r>
            <a:r>
              <a:rPr lang="en-US" sz="4000" b="1" i="1" dirty="0">
                <a:solidFill>
                  <a:srgbClr val="002855"/>
                </a:solidFill>
              </a:rPr>
              <a:t>WVUIT Courses (Beckley Campuses)</a:t>
            </a:r>
          </a:p>
          <a:p>
            <a:endParaRPr lang="en-US" sz="4000" dirty="0">
              <a:solidFill>
                <a:srgbClr val="002855"/>
              </a:solidFill>
            </a:endParaRPr>
          </a:p>
          <a:p>
            <a:r>
              <a:rPr lang="en-US" sz="4000" dirty="0">
                <a:solidFill>
                  <a:srgbClr val="002855"/>
                </a:solidFill>
              </a:rPr>
              <a:t>And… if you want to take an online course, you need to also select </a:t>
            </a:r>
            <a:r>
              <a:rPr lang="en-US" sz="4000" b="1" i="1" dirty="0">
                <a:solidFill>
                  <a:srgbClr val="002855"/>
                </a:solidFill>
              </a:rPr>
              <a:t>Off Campus/Online</a:t>
            </a:r>
          </a:p>
          <a:p>
            <a:pPr lvl="1"/>
            <a:r>
              <a:rPr lang="en-US" sz="3600" i="1" dirty="0">
                <a:solidFill>
                  <a:srgbClr val="002855"/>
                </a:solidFill>
              </a:rPr>
              <a:t>Do </a:t>
            </a:r>
            <a:r>
              <a:rPr lang="en-US" sz="3600" i="1" u="sng" dirty="0">
                <a:solidFill>
                  <a:srgbClr val="002855"/>
                </a:solidFill>
              </a:rPr>
              <a:t>not</a:t>
            </a:r>
            <a:r>
              <a:rPr lang="en-US" sz="3600" i="1" dirty="0">
                <a:solidFill>
                  <a:srgbClr val="002855"/>
                </a:solidFill>
              </a:rPr>
              <a:t> select </a:t>
            </a:r>
            <a:r>
              <a:rPr lang="en-US" sz="3600" b="1" i="1" dirty="0">
                <a:solidFill>
                  <a:srgbClr val="002855"/>
                </a:solidFill>
              </a:rPr>
              <a:t>Online Campus Course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855"/>
              </a:solidFill>
            </a:endParaRPr>
          </a:p>
          <a:p>
            <a:r>
              <a:rPr lang="en-US" sz="4000" dirty="0">
                <a:solidFill>
                  <a:srgbClr val="002855"/>
                </a:solidFill>
              </a:rPr>
              <a:t>Click</a:t>
            </a:r>
            <a:r>
              <a:rPr lang="en-US" sz="4000" b="1" i="1" dirty="0">
                <a:solidFill>
                  <a:srgbClr val="002855"/>
                </a:solidFill>
              </a:rPr>
              <a:t> Save and Continue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3F8C0-1221-4EF8-8870-5342E5D6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872" y="3688421"/>
            <a:ext cx="3057042" cy="24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C43F3-E245-4C4D-AA01-D4DFB9BF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7" y="1177738"/>
            <a:ext cx="10599506" cy="21791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10DC5F-76AB-4741-896E-F1423C02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Set/change your defaults</a:t>
            </a:r>
            <a:br>
              <a:rPr lang="en-US" cap="all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CB1571-71E4-4A1B-BF84-663103105671}"/>
              </a:ext>
            </a:extLst>
          </p:cNvPr>
          <p:cNvCxnSpPr>
            <a:cxnSpLocks/>
          </p:cNvCxnSpPr>
          <p:nvPr/>
        </p:nvCxnSpPr>
        <p:spPr>
          <a:xfrm flipV="1">
            <a:off x="3307807" y="2683707"/>
            <a:ext cx="1770077" cy="1132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EFF860-BA8A-400C-BB1D-D2ABF03E5129}"/>
              </a:ext>
            </a:extLst>
          </p:cNvPr>
          <p:cNvSpPr txBox="1"/>
          <p:nvPr/>
        </p:nvSpPr>
        <p:spPr>
          <a:xfrm>
            <a:off x="1007706" y="3816220"/>
            <a:ext cx="100304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855"/>
                </a:solidFill>
              </a:rPr>
              <a:t>Course Status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Classes Only (Default)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&amp; Full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855"/>
                </a:solidFill>
              </a:rPr>
              <a:t>Open &amp; Full w/Waitlist Open (Tech is not using Waitlists)</a:t>
            </a:r>
          </a:p>
        </p:txBody>
      </p:sp>
    </p:spTree>
    <p:extLst>
      <p:ext uri="{BB962C8B-B14F-4D97-AF65-F5344CB8AC3E}">
        <p14:creationId xmlns:p14="http://schemas.microsoft.com/office/powerpoint/2010/main" val="110635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4EDA17-2411-4635-8589-25A2A305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3" y="727213"/>
            <a:ext cx="9941960" cy="20440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18377"/>
            <a:ext cx="8519544" cy="31051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Set/change your defaults</a:t>
            </a:r>
          </a:p>
          <a:p>
            <a:endParaRPr lang="en-US" sz="3200" dirty="0">
              <a:solidFill>
                <a:srgbClr val="002855"/>
              </a:solidFill>
            </a:endParaRPr>
          </a:p>
          <a:p>
            <a:endParaRPr lang="en-US" sz="3200" dirty="0">
              <a:solidFill>
                <a:srgbClr val="002855"/>
              </a:solidFill>
            </a:endParaRPr>
          </a:p>
          <a:p>
            <a:endParaRPr lang="en-US" sz="3200" dirty="0">
              <a:solidFill>
                <a:srgbClr val="00285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2855"/>
                </a:solidFill>
              </a:rPr>
              <a:t>Term</a:t>
            </a:r>
            <a:r>
              <a:rPr lang="en-US" sz="3600" dirty="0">
                <a:solidFill>
                  <a:srgbClr val="002855"/>
                </a:solidFill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855"/>
                </a:solidFill>
              </a:rPr>
              <a:t> Can also schedule for Summer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at this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rgbClr val="00285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2855"/>
                </a:solidFill>
              </a:rPr>
              <a:t>Parts of term</a:t>
            </a:r>
            <a:r>
              <a:rPr lang="en-US" sz="3600" dirty="0">
                <a:solidFill>
                  <a:srgbClr val="002855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855"/>
                </a:solidFill>
              </a:rPr>
              <a:t> See the whole semester and/or partial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855"/>
                </a:solidFill>
              </a:rPr>
              <a:t>term courses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D1A4D2-8CC2-40BA-9448-95DD441C5B87}"/>
              </a:ext>
            </a:extLst>
          </p:cNvPr>
          <p:cNvSpPr/>
          <p:nvPr/>
        </p:nvSpPr>
        <p:spPr>
          <a:xfrm>
            <a:off x="6473263" y="1876559"/>
            <a:ext cx="2429435" cy="3854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798C731-3140-4250-92E5-0DBD06B842F8}"/>
              </a:ext>
            </a:extLst>
          </p:cNvPr>
          <p:cNvCxnSpPr>
            <a:cxnSpLocks/>
          </p:cNvCxnSpPr>
          <p:nvPr/>
        </p:nvCxnSpPr>
        <p:spPr>
          <a:xfrm flipV="1">
            <a:off x="4140485" y="2709194"/>
            <a:ext cx="5414481" cy="331146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EDC91-AF2A-49C6-983C-73E58828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50" y="2985606"/>
            <a:ext cx="3998121" cy="38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4" y="442546"/>
            <a:ext cx="10972800" cy="576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breaks</a:t>
            </a:r>
          </a:p>
          <a:p>
            <a:pPr marL="0" indent="0">
              <a:buNone/>
            </a:pPr>
            <a:endParaRPr lang="en-US" sz="4000" dirty="0">
              <a:solidFill>
                <a:srgbClr val="002855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855"/>
                </a:solidFill>
              </a:rPr>
              <a:t>Need to work around a practice or a meal?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855"/>
                </a:solidFill>
              </a:rPr>
              <a:t>Click on </a:t>
            </a:r>
            <a:r>
              <a:rPr lang="en-US" sz="4000" b="1" i="1" dirty="0">
                <a:solidFill>
                  <a:srgbClr val="002855"/>
                </a:solidFill>
              </a:rPr>
              <a:t>Add Break</a:t>
            </a:r>
          </a:p>
          <a:p>
            <a:endParaRPr lang="en-US" sz="293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56B24-3EA0-4165-9506-4A6791EB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10"/>
          <a:stretch/>
        </p:blipFill>
        <p:spPr>
          <a:xfrm>
            <a:off x="1728070" y="4477524"/>
            <a:ext cx="8612767" cy="12035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18322D-1473-40C5-BC14-4EB8BAE9D271}"/>
              </a:ext>
            </a:extLst>
          </p:cNvPr>
          <p:cNvCxnSpPr>
            <a:cxnSpLocks/>
          </p:cNvCxnSpPr>
          <p:nvPr/>
        </p:nvCxnSpPr>
        <p:spPr>
          <a:xfrm>
            <a:off x="4572000" y="3078760"/>
            <a:ext cx="4328718" cy="1669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8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3755-2C3B-4920-974A-329510DC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4" y="442546"/>
            <a:ext cx="10972800" cy="576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cap="all" dirty="0">
                <a:solidFill>
                  <a:srgbClr val="EAA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breaks</a:t>
            </a:r>
          </a:p>
          <a:p>
            <a:pPr marL="0" indent="0">
              <a:buNone/>
            </a:pPr>
            <a:endParaRPr lang="en-US" sz="293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EA22B-86F6-4152-8D04-6304AE50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74" y="1622274"/>
            <a:ext cx="5528529" cy="3998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BC57F-7EB7-41AA-95DF-BD781DFEF960}"/>
              </a:ext>
            </a:extLst>
          </p:cNvPr>
          <p:cNvSpPr txBox="1"/>
          <p:nvPr/>
        </p:nvSpPr>
        <p:spPr>
          <a:xfrm>
            <a:off x="1273786" y="1924145"/>
            <a:ext cx="3842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855"/>
                </a:solidFill>
              </a:rPr>
              <a:t>Add in work, meal, or practice times so classes that interfere won’t be shown.</a:t>
            </a:r>
          </a:p>
        </p:txBody>
      </p:sp>
    </p:spTree>
    <p:extLst>
      <p:ext uri="{BB962C8B-B14F-4D97-AF65-F5344CB8AC3E}">
        <p14:creationId xmlns:p14="http://schemas.microsoft.com/office/powerpoint/2010/main" val="3364622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923</Words>
  <Application>Microsoft Office PowerPoint</Application>
  <PresentationFormat>Widescreen</PresentationFormat>
  <Paragraphs>161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 LT Std</vt:lpstr>
      <vt:lpstr>HelveticaNeueLT Std</vt:lpstr>
      <vt:lpstr>HelveticaNeueLT Std Blk Cn</vt:lpstr>
      <vt:lpstr>Impact</vt:lpstr>
      <vt:lpstr>1_Office Theme</vt:lpstr>
      <vt:lpstr>Schedule Builder</vt:lpstr>
      <vt:lpstr>What is Schedule Builder?</vt:lpstr>
      <vt:lpstr>PowerPoint Presentation</vt:lpstr>
      <vt:lpstr>PowerPoint Presentation</vt:lpstr>
      <vt:lpstr>PowerPoint Presentation</vt:lpstr>
      <vt:lpstr>Set/change your defaults </vt:lpstr>
      <vt:lpstr>PowerPoint Presentation</vt:lpstr>
      <vt:lpstr>PowerPoint Presentation</vt:lpstr>
      <vt:lpstr>PowerPoint Presentation</vt:lpstr>
      <vt:lpstr>PowerPoint Presentation</vt:lpstr>
      <vt:lpstr>Adding Classes</vt:lpstr>
      <vt:lpstr>Adding Classes</vt:lpstr>
      <vt:lpstr>Adding Classes</vt:lpstr>
      <vt:lpstr>Adding Classes</vt:lpstr>
      <vt:lpstr>Adding Classes</vt:lpstr>
      <vt:lpstr>Adding Classes</vt:lpstr>
      <vt:lpstr>Generate schedules</vt:lpstr>
      <vt:lpstr>Generate schedules</vt:lpstr>
      <vt:lpstr>review schedules</vt:lpstr>
      <vt:lpstr>Narrow results</vt:lpstr>
      <vt:lpstr>Send it to your cart</vt:lpstr>
      <vt:lpstr>SeE YOUR Advisor</vt:lpstr>
      <vt:lpstr>Completing registration</vt:lpstr>
      <vt:lpstr>Completing registration</vt:lpstr>
      <vt:lpstr>Error resolution</vt:lpstr>
      <vt:lpstr>QUESTIONS?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Admissions has Evolved</dc:title>
  <dc:creator>Jennifer Wood</dc:creator>
  <cp:lastModifiedBy>Amanda Baker</cp:lastModifiedBy>
  <cp:revision>204</cp:revision>
  <cp:lastPrinted>2019-01-17T16:26:50Z</cp:lastPrinted>
  <dcterms:created xsi:type="dcterms:W3CDTF">2018-07-31T16:28:22Z</dcterms:created>
  <dcterms:modified xsi:type="dcterms:W3CDTF">2023-03-23T19:10:26Z</dcterms:modified>
</cp:coreProperties>
</file>